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362" r:id="rId2"/>
    <p:sldId id="259" r:id="rId3"/>
    <p:sldId id="257" r:id="rId4"/>
    <p:sldId id="2285" r:id="rId5"/>
    <p:sldId id="270" r:id="rId6"/>
    <p:sldId id="306" r:id="rId7"/>
    <p:sldId id="307" r:id="rId8"/>
    <p:sldId id="308" r:id="rId9"/>
    <p:sldId id="309" r:id="rId10"/>
    <p:sldId id="310" r:id="rId11"/>
    <p:sldId id="311" r:id="rId12"/>
    <p:sldId id="312" r:id="rId13"/>
    <p:sldId id="267" r:id="rId14"/>
    <p:sldId id="2287" r:id="rId15"/>
    <p:sldId id="294" r:id="rId16"/>
    <p:sldId id="295" r:id="rId17"/>
    <p:sldId id="2284" r:id="rId18"/>
    <p:sldId id="361" r:id="rId19"/>
    <p:sldId id="2278" r:id="rId20"/>
    <p:sldId id="2279" r:id="rId21"/>
    <p:sldId id="269" r:id="rId22"/>
    <p:sldId id="290" r:id="rId23"/>
    <p:sldId id="2283" r:id="rId24"/>
    <p:sldId id="2286" r:id="rId25"/>
    <p:sldId id="2289" r:id="rId26"/>
    <p:sldId id="2288" r:id="rId27"/>
    <p:sldId id="2290" r:id="rId28"/>
    <p:sldId id="2291" r:id="rId29"/>
    <p:sldId id="366" r:id="rId30"/>
    <p:sldId id="104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00"/>
    <a:srgbClr val="996633"/>
    <a:srgbClr val="F6473A"/>
    <a:srgbClr val="0000FF"/>
    <a:srgbClr val="663300"/>
    <a:srgbClr val="18A9B8"/>
    <a:srgbClr val="5E52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92" autoAdjust="0"/>
    <p:restoredTop sz="48621" autoAdjust="0"/>
  </p:normalViewPr>
  <p:slideViewPr>
    <p:cSldViewPr snapToGrid="0">
      <p:cViewPr varScale="1">
        <p:scale>
          <a:sx n="46" d="100"/>
          <a:sy n="46" d="100"/>
        </p:scale>
        <p:origin x="473" y="6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58E466-47E7-472D-AC34-BD50788CFBD4}" type="datetimeFigureOut">
              <a:rPr lang="en-US" smtClean="0"/>
              <a:t>3/17/2019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9A222A-7EE5-461B-AB51-4E1740066219}" type="slidenum">
              <a:rPr lang="en-US" smtClean="0"/>
              <a:t>‹#›</a:t>
            </a:fld>
            <a:endParaRPr lang="en-US"/>
          </a:p>
        </p:txBody>
      </p:sp>
    </p:spTree>
    <p:extLst>
      <p:ext uri="{BB962C8B-B14F-4D97-AF65-F5344CB8AC3E}">
        <p14:creationId xmlns:p14="http://schemas.microsoft.com/office/powerpoint/2010/main" val="4251257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Research shows that the most successful people share the common trait of self-awareness. They’re able to more quickly recognize situations that will make them more successful. As such, it’s easier for them to find ways of achieving objectives that resonate and align with their motivations. They</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understand their limitations and where those situations in which they’re not as effective. They’re able to anticipate what will not inspire them or motivate them to succeed. Those who understand their natural motivators better are far more likely to pursue the right opportunities, for the right reasons, and get the results they desire. </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Our hope is that at the end of our time today, you’ll have a more comprehensive knowledge of your preferences, your motivations, and your drivers to determine how to effectively reach for your own satisfaction and success.</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FA9A222A-7EE5-461B-AB51-4E1740066219}" type="slidenum">
              <a:rPr lang="en-US" smtClean="0"/>
              <a:t>1</a:t>
            </a:fld>
            <a:endParaRPr lang="en-US"/>
          </a:p>
        </p:txBody>
      </p:sp>
    </p:spTree>
    <p:extLst>
      <p:ext uri="{BB962C8B-B14F-4D97-AF65-F5344CB8AC3E}">
        <p14:creationId xmlns:p14="http://schemas.microsoft.com/office/powerpoint/2010/main" val="1686878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Review Slide:</a:t>
            </a:r>
            <a:r>
              <a:rPr lang="en-US" b="1" baseline="0" dirty="0"/>
              <a:t> Note animations to reveal definitions behind picture.</a:t>
            </a:r>
          </a:p>
          <a:p>
            <a:endParaRPr lang="en-US" b="1" baseline="0" dirty="0"/>
          </a:p>
          <a:p>
            <a:r>
              <a:rPr lang="en-US" b="1" baseline="0" dirty="0"/>
              <a:t>Start with scale visual, then click to share definitions</a:t>
            </a:r>
          </a:p>
          <a:p>
            <a:endParaRPr lang="en-US" b="1" baseline="0" dirty="0"/>
          </a:p>
          <a:p>
            <a:r>
              <a:rPr lang="en-US" sz="1200" kern="1200" dirty="0">
                <a:solidFill>
                  <a:schemeClr val="tx1"/>
                </a:solidFill>
                <a:effectLst/>
                <a:latin typeface="+mn-lt"/>
                <a:ea typeface="+mn-ea"/>
                <a:cs typeface="+mn-cs"/>
              </a:rPr>
              <a:t>This motivation is an expression of the need or energy to benefit others at the expense of self. </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At times there is a genuine sincerity to help others, but not always; this can be a sign of low self-worth. </a:t>
            </a:r>
          </a:p>
          <a:p>
            <a:endParaRPr lang="en-US" b="1" dirty="0"/>
          </a:p>
          <a:p>
            <a:r>
              <a:rPr lang="en-US" dirty="0"/>
              <a:t>What about this picture is High Altruistic?</a:t>
            </a:r>
          </a:p>
        </p:txBody>
      </p:sp>
      <p:sp>
        <p:nvSpPr>
          <p:cNvPr id="4" name="Slide Number Placeholder 3"/>
          <p:cNvSpPr>
            <a:spLocks noGrp="1"/>
          </p:cNvSpPr>
          <p:nvPr>
            <p:ph type="sldNum" sz="quarter" idx="5"/>
          </p:nvPr>
        </p:nvSpPr>
        <p:spPr/>
        <p:txBody>
          <a:bodyPr/>
          <a:lstStyle/>
          <a:p>
            <a:fld id="{FA9A222A-7EE5-461B-AB51-4E1740066219}" type="slidenum">
              <a:rPr lang="en-US" smtClean="0"/>
              <a:t>10</a:t>
            </a:fld>
            <a:endParaRPr lang="en-US"/>
          </a:p>
        </p:txBody>
      </p:sp>
    </p:spTree>
    <p:extLst>
      <p:ext uri="{BB962C8B-B14F-4D97-AF65-F5344CB8AC3E}">
        <p14:creationId xmlns:p14="http://schemas.microsoft.com/office/powerpoint/2010/main" val="1246197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Review Slide:</a:t>
            </a:r>
            <a:r>
              <a:rPr lang="en-US" b="1" baseline="0" dirty="0"/>
              <a:t> Note animations to reveal definitions behind picture.</a:t>
            </a:r>
          </a:p>
          <a:p>
            <a:endParaRPr lang="en-US" b="1" baseline="0" dirty="0"/>
          </a:p>
          <a:p>
            <a:r>
              <a:rPr lang="en-US" b="1" baseline="0" dirty="0"/>
              <a:t>Start with scale visual, then click to share definitions</a:t>
            </a:r>
          </a:p>
          <a:p>
            <a:endParaRPr lang="en-US" b="1" baseline="0" dirty="0"/>
          </a:p>
          <a:p>
            <a:r>
              <a:rPr lang="en-US" sz="1200" kern="1200" dirty="0">
                <a:solidFill>
                  <a:schemeClr val="tx1"/>
                </a:solidFill>
                <a:effectLst/>
                <a:latin typeface="+mn-lt"/>
                <a:ea typeface="+mn-ea"/>
                <a:cs typeface="+mn-cs"/>
              </a:rPr>
              <a:t>This indicates a need to establish order, routine, and structure. </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High scores in this motivation promote a black and white mindset and a traditional approach to problems and challenges through standards, rules, and protocols. </a:t>
            </a:r>
          </a:p>
          <a:p>
            <a:endParaRPr lang="en-US" b="1" dirty="0"/>
          </a:p>
          <a:p>
            <a:r>
              <a:rPr lang="en-US" dirty="0"/>
              <a:t>What about this picture shows High Regulatory?</a:t>
            </a:r>
          </a:p>
        </p:txBody>
      </p:sp>
      <p:sp>
        <p:nvSpPr>
          <p:cNvPr id="4" name="Slide Number Placeholder 3"/>
          <p:cNvSpPr>
            <a:spLocks noGrp="1"/>
          </p:cNvSpPr>
          <p:nvPr>
            <p:ph type="sldNum" sz="quarter" idx="5"/>
          </p:nvPr>
        </p:nvSpPr>
        <p:spPr/>
        <p:txBody>
          <a:bodyPr/>
          <a:lstStyle/>
          <a:p>
            <a:fld id="{FA9A222A-7EE5-461B-AB51-4E1740066219}" type="slidenum">
              <a:rPr lang="en-US" smtClean="0"/>
              <a:t>11</a:t>
            </a:fld>
            <a:endParaRPr lang="en-US"/>
          </a:p>
        </p:txBody>
      </p:sp>
    </p:spTree>
    <p:extLst>
      <p:ext uri="{BB962C8B-B14F-4D97-AF65-F5344CB8AC3E}">
        <p14:creationId xmlns:p14="http://schemas.microsoft.com/office/powerpoint/2010/main" val="2161032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Review Slide:</a:t>
            </a:r>
            <a:r>
              <a:rPr lang="en-US" b="1" baseline="0" dirty="0"/>
              <a:t> Note animations to reveal definitions behind picture.</a:t>
            </a:r>
          </a:p>
          <a:p>
            <a:endParaRPr lang="en-US" b="1" baseline="0" dirty="0"/>
          </a:p>
          <a:p>
            <a:r>
              <a:rPr lang="en-US" b="1" baseline="0" dirty="0"/>
              <a:t>Start with scale visual, then click to share definitions</a:t>
            </a:r>
          </a:p>
          <a:p>
            <a:endParaRPr lang="en-US" b="1" baseline="0" dirty="0"/>
          </a:p>
          <a:p>
            <a:r>
              <a:rPr lang="en-US" sz="1200" kern="1200" dirty="0">
                <a:solidFill>
                  <a:schemeClr val="tx1"/>
                </a:solidFill>
                <a:effectLst/>
                <a:latin typeface="+mn-lt"/>
                <a:ea typeface="+mn-ea"/>
                <a:cs typeface="+mn-cs"/>
              </a:rPr>
              <a:t>The desire to uncover, discover and recover the truth, this motivation needs to gain knowledge for knowledge sake. They have a need to know.</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Rational thinking, reasoning, and problem solving are important to those high in this motivation. </a:t>
            </a:r>
          </a:p>
          <a:p>
            <a:endParaRPr lang="en-US" b="1" dirty="0"/>
          </a:p>
          <a:p>
            <a:r>
              <a:rPr lang="en-US" dirty="0"/>
              <a:t>What about this picture shows High Theoretical?</a:t>
            </a:r>
          </a:p>
        </p:txBody>
      </p:sp>
      <p:sp>
        <p:nvSpPr>
          <p:cNvPr id="4" name="Slide Number Placeholder 3"/>
          <p:cNvSpPr>
            <a:spLocks noGrp="1"/>
          </p:cNvSpPr>
          <p:nvPr>
            <p:ph type="sldNum" sz="quarter" idx="5"/>
          </p:nvPr>
        </p:nvSpPr>
        <p:spPr/>
        <p:txBody>
          <a:bodyPr/>
          <a:lstStyle/>
          <a:p>
            <a:fld id="{FA9A222A-7EE5-461B-AB51-4E1740066219}" type="slidenum">
              <a:rPr lang="en-US" smtClean="0"/>
              <a:t>12</a:t>
            </a:fld>
            <a:endParaRPr lang="en-US"/>
          </a:p>
        </p:txBody>
      </p:sp>
    </p:spTree>
    <p:extLst>
      <p:ext uri="{BB962C8B-B14F-4D97-AF65-F5344CB8AC3E}">
        <p14:creationId xmlns:p14="http://schemas.microsoft.com/office/powerpoint/2010/main" val="445152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1" baseline="0" dirty="0"/>
              <a:t>ASK: Why is it important to know if someone has different motivators than you do? </a:t>
            </a:r>
            <a:br>
              <a:rPr lang="en-US" b="1" baseline="0" dirty="0"/>
            </a:br>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We all see others as we are, not as they are.  We all have our own needs and desires, and we all express them differently through our actions.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If we have different Motivators, we make different choices. Motivators are the reasons that drive us to WANT to act. </a:t>
            </a:r>
          </a:p>
          <a:p>
            <a:r>
              <a:rPr lang="en-US" baseline="0" dirty="0"/>
              <a:t>  </a:t>
            </a:r>
            <a:endParaRPr lang="en-US" dirty="0"/>
          </a:p>
          <a:p>
            <a:endParaRPr lang="en-US" baseline="0" dirty="0"/>
          </a:p>
        </p:txBody>
      </p:sp>
      <p:sp>
        <p:nvSpPr>
          <p:cNvPr id="4" name="Slide Number Placeholder 3"/>
          <p:cNvSpPr>
            <a:spLocks noGrp="1"/>
          </p:cNvSpPr>
          <p:nvPr>
            <p:ph type="sldNum" sz="quarter" idx="10"/>
          </p:nvPr>
        </p:nvSpPr>
        <p:spPr/>
        <p:txBody>
          <a:bodyPr/>
          <a:lstStyle/>
          <a:p>
            <a:fld id="{FA9A222A-7EE5-461B-AB51-4E1740066219}" type="slidenum">
              <a:rPr lang="en-US" smtClean="0"/>
              <a:t>13</a:t>
            </a:fld>
            <a:endParaRPr lang="en-US"/>
          </a:p>
        </p:txBody>
      </p:sp>
    </p:spTree>
    <p:extLst>
      <p:ext uri="{BB962C8B-B14F-4D97-AF65-F5344CB8AC3E}">
        <p14:creationId xmlns:p14="http://schemas.microsoft.com/office/powerpoint/2010/main" val="3539464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Individual Motivators are not enough. To best understand the importance and impact of Motivators, we have to look at how they interact with each other and what the Combination can tell us. Some Motivators support each other bringing more impact and weight to them as they influence decisions and actions. Other times, Motivators can conflict with one another, causing tension or preventing satisfaction as they counteract the importance of something else. </a:t>
            </a:r>
          </a:p>
          <a:p>
            <a:endParaRPr lang="en-US" dirty="0"/>
          </a:p>
          <a:p>
            <a:r>
              <a:rPr lang="en-US" dirty="0"/>
              <a:t>It is important to know how each Motivator works, but for the best understanding and awareness, always review them in combination with one another as well to create a holistic picture of the Motivators. </a:t>
            </a:r>
          </a:p>
        </p:txBody>
      </p:sp>
      <p:sp>
        <p:nvSpPr>
          <p:cNvPr id="4" name="Slide Number Placeholder 3"/>
          <p:cNvSpPr>
            <a:spLocks noGrp="1"/>
          </p:cNvSpPr>
          <p:nvPr>
            <p:ph type="sldNum" sz="quarter" idx="5"/>
          </p:nvPr>
        </p:nvSpPr>
        <p:spPr/>
        <p:txBody>
          <a:bodyPr/>
          <a:lstStyle/>
          <a:p>
            <a:fld id="{FA9A222A-7EE5-461B-AB51-4E1740066219}" type="slidenum">
              <a:rPr lang="en-US" smtClean="0"/>
              <a:t>14</a:t>
            </a:fld>
            <a:endParaRPr lang="en-US"/>
          </a:p>
        </p:txBody>
      </p:sp>
    </p:spTree>
    <p:extLst>
      <p:ext uri="{BB962C8B-B14F-4D97-AF65-F5344CB8AC3E}">
        <p14:creationId xmlns:p14="http://schemas.microsoft.com/office/powerpoint/2010/main" val="11859010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Review these combos as examples. They are very common patterns - </a:t>
            </a:r>
          </a:p>
          <a:p>
            <a:endParaRPr lang="en-US" b="1"/>
          </a:p>
          <a:p>
            <a:r>
              <a:rPr lang="en-US" b="1"/>
              <a:t>High</a:t>
            </a:r>
            <a:r>
              <a:rPr lang="en-US" b="1" baseline="0"/>
              <a:t> </a:t>
            </a:r>
            <a:r>
              <a:rPr lang="en-US" b="1" baseline="0" dirty="0"/>
              <a:t>AES, High IND – both represent creativity, out of the box ideas, and uniqueness</a:t>
            </a:r>
          </a:p>
          <a:p>
            <a:r>
              <a:rPr lang="en-US" b="1" baseline="0" dirty="0"/>
              <a:t>High IND, Low REG – both represent independence and personal freedom</a:t>
            </a:r>
          </a:p>
          <a:p>
            <a:r>
              <a:rPr lang="en-US" b="1" baseline="0" dirty="0"/>
              <a:t>High POL, High ECO – both represent competitive, controlling, self-interested ideas</a:t>
            </a:r>
          </a:p>
          <a:p>
            <a:r>
              <a:rPr lang="en-US" b="1" baseline="0" dirty="0"/>
              <a:t>Low IND, High ALT – both represent a willing and accommodating attitude</a:t>
            </a:r>
          </a:p>
          <a:p>
            <a:r>
              <a:rPr lang="en-US" b="1" baseline="0" dirty="0"/>
              <a:t>Low ECO, High ALT – both represent the interest of others over self.</a:t>
            </a:r>
            <a:endParaRPr lang="en-US" b="1" dirty="0"/>
          </a:p>
        </p:txBody>
      </p:sp>
      <p:sp>
        <p:nvSpPr>
          <p:cNvPr id="4" name="Slide Number Placeholder 3"/>
          <p:cNvSpPr>
            <a:spLocks noGrp="1"/>
          </p:cNvSpPr>
          <p:nvPr>
            <p:ph type="sldNum" sz="quarter" idx="10"/>
          </p:nvPr>
        </p:nvSpPr>
        <p:spPr/>
        <p:txBody>
          <a:bodyPr/>
          <a:lstStyle/>
          <a:p>
            <a:fld id="{FA9A222A-7EE5-461B-AB51-4E1740066219}" type="slidenum">
              <a:rPr lang="en-US" smtClean="0"/>
              <a:t>15</a:t>
            </a:fld>
            <a:endParaRPr lang="en-US"/>
          </a:p>
        </p:txBody>
      </p:sp>
    </p:spTree>
    <p:extLst>
      <p:ext uri="{BB962C8B-B14F-4D97-AF65-F5344CB8AC3E}">
        <p14:creationId xmlns:p14="http://schemas.microsoft.com/office/powerpoint/2010/main" val="2979764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Review these combos as examples. They are very common patterns - </a:t>
            </a:r>
          </a:p>
          <a:p>
            <a:endParaRPr lang="en-US" b="1" baseline="0" dirty="0"/>
          </a:p>
          <a:p>
            <a:r>
              <a:rPr lang="en-US" b="1" baseline="0" dirty="0"/>
              <a:t>High ECO, Low POL – wants to win, but will put self in the position not to, or not play hard enough to win</a:t>
            </a:r>
          </a:p>
          <a:p>
            <a:r>
              <a:rPr lang="en-US" b="1" baseline="0" dirty="0"/>
              <a:t>High IND, High REG – desires unique and exciting things, but may be risk averse</a:t>
            </a:r>
          </a:p>
          <a:p>
            <a:r>
              <a:rPr lang="en-US" b="1" baseline="0" dirty="0"/>
              <a:t>High POL, Low ECO – desires to control own destiny, but lacks competitive spirit to make it happen</a:t>
            </a:r>
          </a:p>
        </p:txBody>
      </p:sp>
      <p:sp>
        <p:nvSpPr>
          <p:cNvPr id="4" name="Slide Number Placeholder 3"/>
          <p:cNvSpPr>
            <a:spLocks noGrp="1"/>
          </p:cNvSpPr>
          <p:nvPr>
            <p:ph type="sldNum" sz="quarter" idx="10"/>
          </p:nvPr>
        </p:nvSpPr>
        <p:spPr/>
        <p:txBody>
          <a:bodyPr/>
          <a:lstStyle/>
          <a:p>
            <a:fld id="{FA9A222A-7EE5-461B-AB51-4E1740066219}" type="slidenum">
              <a:rPr lang="en-US" smtClean="0"/>
              <a:t>16</a:t>
            </a:fld>
            <a:endParaRPr lang="en-US"/>
          </a:p>
        </p:txBody>
      </p:sp>
    </p:spTree>
    <p:extLst>
      <p:ext uri="{BB962C8B-B14F-4D97-AF65-F5344CB8AC3E}">
        <p14:creationId xmlns:p14="http://schemas.microsoft.com/office/powerpoint/2010/main" val="1696110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report, the highlighted words help to create a picture of the motivation drivers of this individual, collectively. With these descriptors, you can also see patterns in descriptors, either where there is support, or where there may be areas of tension of conflict. </a:t>
            </a:r>
          </a:p>
          <a:p>
            <a:endParaRPr lang="en-US" dirty="0"/>
          </a:p>
        </p:txBody>
      </p:sp>
      <p:sp>
        <p:nvSpPr>
          <p:cNvPr id="4" name="Slide Number Placeholder 3"/>
          <p:cNvSpPr>
            <a:spLocks noGrp="1"/>
          </p:cNvSpPr>
          <p:nvPr>
            <p:ph type="sldNum" sz="quarter" idx="5"/>
          </p:nvPr>
        </p:nvSpPr>
        <p:spPr/>
        <p:txBody>
          <a:bodyPr/>
          <a:lstStyle/>
          <a:p>
            <a:fld id="{FA9A222A-7EE5-461B-AB51-4E1740066219}" type="slidenum">
              <a:rPr lang="en-US" smtClean="0"/>
              <a:t>17</a:t>
            </a:fld>
            <a:endParaRPr lang="en-US"/>
          </a:p>
        </p:txBody>
      </p:sp>
    </p:spTree>
    <p:extLst>
      <p:ext uri="{BB962C8B-B14F-4D97-AF65-F5344CB8AC3E}">
        <p14:creationId xmlns:p14="http://schemas.microsoft.com/office/powerpoint/2010/main" val="890303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Slide – show each of the 5 steps.</a:t>
            </a:r>
          </a:p>
        </p:txBody>
      </p:sp>
      <p:sp>
        <p:nvSpPr>
          <p:cNvPr id="4" name="Slide Number Placeholder 3"/>
          <p:cNvSpPr>
            <a:spLocks noGrp="1"/>
          </p:cNvSpPr>
          <p:nvPr>
            <p:ph type="sldNum" sz="quarter" idx="5"/>
          </p:nvPr>
        </p:nvSpPr>
        <p:spPr/>
        <p:txBody>
          <a:bodyPr/>
          <a:lstStyle/>
          <a:p>
            <a:fld id="{FA9A222A-7EE5-461B-AB51-4E1740066219}" type="slidenum">
              <a:rPr lang="en-US" smtClean="0"/>
              <a:t>18</a:t>
            </a:fld>
            <a:endParaRPr lang="en-US"/>
          </a:p>
        </p:txBody>
      </p:sp>
    </p:spTree>
    <p:extLst>
      <p:ext uri="{BB962C8B-B14F-4D97-AF65-F5344CB8AC3E}">
        <p14:creationId xmlns:p14="http://schemas.microsoft.com/office/powerpoint/2010/main" val="29014072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lnSpc>
                <a:spcPct val="100000"/>
              </a:lnSpc>
              <a:buFont typeface="+mj-lt"/>
              <a:buAutoNum type="arabicPeriod"/>
            </a:pPr>
            <a:r>
              <a:rPr lang="en-US" sz="1200" b="1" dirty="0"/>
              <a:t>The solid bar &amp; number: </a:t>
            </a:r>
            <a:r>
              <a:rPr lang="en-US" sz="1200" dirty="0"/>
              <a:t>Your score in each dimension shown in a bar graph and shows Importance of the dimension</a:t>
            </a:r>
            <a:br>
              <a:rPr lang="en-US" sz="1200" dirty="0"/>
            </a:br>
            <a:endParaRPr lang="en-US" sz="1200" dirty="0"/>
          </a:p>
          <a:p>
            <a:pPr marL="457200" indent="-457200">
              <a:lnSpc>
                <a:spcPct val="150000"/>
              </a:lnSpc>
              <a:buFont typeface="+mj-lt"/>
              <a:buAutoNum type="arabicPeriod"/>
            </a:pPr>
            <a:r>
              <a:rPr lang="en-US" sz="1200" b="1" dirty="0"/>
              <a:t>The shaded area: </a:t>
            </a:r>
            <a:r>
              <a:rPr lang="en-US" sz="1200" dirty="0"/>
              <a:t>Indicates where 50% of the population scores in each dimension</a:t>
            </a:r>
            <a:br>
              <a:rPr lang="en-US" sz="1200" dirty="0"/>
            </a:br>
            <a:endParaRPr lang="en-US" sz="1200" dirty="0"/>
          </a:p>
          <a:p>
            <a:pPr marL="457200" indent="-457200">
              <a:lnSpc>
                <a:spcPct val="150000"/>
              </a:lnSpc>
              <a:buFont typeface="+mj-lt"/>
              <a:buAutoNum type="arabicPeriod"/>
            </a:pPr>
            <a:r>
              <a:rPr lang="en-US" sz="1200" b="1" dirty="0"/>
              <a:t>The box plot: </a:t>
            </a:r>
            <a:r>
              <a:rPr lang="en-US" sz="1200" dirty="0"/>
              <a:t>Shows the range that makes up an Average score – the majority of the 50% in the shaded area fall in this box</a:t>
            </a:r>
            <a:br>
              <a:rPr lang="en-US" sz="1200" dirty="0"/>
            </a:br>
            <a:endParaRPr lang="en-US" sz="1200" dirty="0"/>
          </a:p>
          <a:p>
            <a:pPr marL="457200" indent="-457200">
              <a:lnSpc>
                <a:spcPct val="150000"/>
              </a:lnSpc>
              <a:buFont typeface="+mj-lt"/>
              <a:buAutoNum type="arabicPeriod"/>
            </a:pPr>
            <a:r>
              <a:rPr lang="en-US" sz="1200" b="1" dirty="0"/>
              <a:t>The norm line: </a:t>
            </a:r>
            <a:r>
              <a:rPr lang="en-US" sz="1200" dirty="0"/>
              <a:t>Shows the MEDIAN score for each dimension</a:t>
            </a:r>
            <a:br>
              <a:rPr lang="en-US" sz="1200" dirty="0"/>
            </a:br>
            <a:endParaRPr lang="en-US" sz="1200" dirty="0"/>
          </a:p>
          <a:p>
            <a:pPr marL="457200" indent="-457200">
              <a:lnSpc>
                <a:spcPct val="150000"/>
              </a:lnSpc>
              <a:buFont typeface="+mj-lt"/>
              <a:buAutoNum type="arabicPeriod"/>
            </a:pPr>
            <a:r>
              <a:rPr lang="en-US" sz="1200" b="1" dirty="0"/>
              <a:t>Ranking: </a:t>
            </a:r>
            <a:r>
              <a:rPr lang="en-US" sz="1200" dirty="0"/>
              <a:t>Reveals which score as most impactful to your decisions (</a:t>
            </a:r>
            <a:r>
              <a:rPr lang="en-US" sz="1200" i="1" dirty="0"/>
              <a:t>true ranking)</a:t>
            </a:r>
          </a:p>
          <a:p>
            <a:endParaRPr lang="en-US" b="1" dirty="0"/>
          </a:p>
        </p:txBody>
      </p:sp>
      <p:sp>
        <p:nvSpPr>
          <p:cNvPr id="4" name="Slide Number Placeholder 3"/>
          <p:cNvSpPr>
            <a:spLocks noGrp="1"/>
          </p:cNvSpPr>
          <p:nvPr>
            <p:ph type="sldNum" sz="quarter" idx="10"/>
          </p:nvPr>
        </p:nvSpPr>
        <p:spPr/>
        <p:txBody>
          <a:bodyPr/>
          <a:lstStyle/>
          <a:p>
            <a:fld id="{FA9A222A-7EE5-461B-AB51-4E1740066219}" type="slidenum">
              <a:rPr lang="en-US" smtClean="0"/>
              <a:t>19</a:t>
            </a:fld>
            <a:endParaRPr lang="en-US"/>
          </a:p>
        </p:txBody>
      </p:sp>
    </p:spTree>
    <p:extLst>
      <p:ext uri="{BB962C8B-B14F-4D97-AF65-F5344CB8AC3E}">
        <p14:creationId xmlns:p14="http://schemas.microsoft.com/office/powerpoint/2010/main" val="2926231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People see the world differently; we all have our own biases. We all have our own desires, and we all express those views and desires through our actions.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Behavior is how we act. </a:t>
            </a:r>
            <a:br>
              <a:rPr lang="en-US" baseline="0" dirty="0"/>
            </a:br>
            <a:r>
              <a:rPr lang="en-US" baseline="0" dirty="0"/>
              <a:t>It is determined by our emotions – how we feel.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Motivators are the why behind those emotions –</a:t>
            </a:r>
            <a:r>
              <a:rPr lang="en-US" sz="1200" kern="1200" dirty="0">
                <a:solidFill>
                  <a:schemeClr val="tx1"/>
                </a:solidFill>
                <a:effectLst/>
                <a:latin typeface="+mn-lt"/>
                <a:ea typeface="+mn-ea"/>
                <a:cs typeface="+mn-cs"/>
              </a:rPr>
              <a:t>Understanding our motivation reveals why we prefer to do what we do.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r>
              <a:rPr lang="en-US" dirty="0"/>
              <a:t>Motivators</a:t>
            </a:r>
            <a:r>
              <a:rPr lang="en-US" baseline="0" dirty="0"/>
              <a:t> reveal our viewpoint, our mindset, our paradigm of thought, our way of judging and valuing life.  They are the reasons that drive us to WANT to act. </a:t>
            </a:r>
          </a:p>
          <a:p>
            <a:r>
              <a:rPr lang="en-US" baseline="0" dirty="0"/>
              <a:t>**Keep in mind, we may act differently than we </a:t>
            </a:r>
            <a:r>
              <a:rPr lang="en-US" u="sng" baseline="0" dirty="0"/>
              <a:t>want to </a:t>
            </a:r>
            <a:r>
              <a:rPr lang="en-US" baseline="0" dirty="0"/>
              <a:t>for a variety of reasons.  </a:t>
            </a:r>
            <a:endParaRPr lang="en-US" dirty="0"/>
          </a:p>
          <a:p>
            <a:endParaRPr lang="en-US" dirty="0"/>
          </a:p>
        </p:txBody>
      </p:sp>
      <p:sp>
        <p:nvSpPr>
          <p:cNvPr id="4" name="Slide Number Placeholder 3"/>
          <p:cNvSpPr>
            <a:spLocks noGrp="1"/>
          </p:cNvSpPr>
          <p:nvPr>
            <p:ph type="sldNum" sz="quarter" idx="10"/>
          </p:nvPr>
        </p:nvSpPr>
        <p:spPr/>
        <p:txBody>
          <a:bodyPr/>
          <a:lstStyle/>
          <a:p>
            <a:fld id="{FA9A222A-7EE5-461B-AB51-4E1740066219}" type="slidenum">
              <a:rPr lang="en-US" smtClean="0"/>
              <a:t>2</a:t>
            </a:fld>
            <a:endParaRPr lang="en-US"/>
          </a:p>
        </p:txBody>
      </p:sp>
    </p:spTree>
    <p:extLst>
      <p:ext uri="{BB962C8B-B14F-4D97-AF65-F5344CB8AC3E}">
        <p14:creationId xmlns:p14="http://schemas.microsoft.com/office/powerpoint/2010/main" val="15274873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Now, let’s add one more element to this, that can make a difference in the way our Motivators drive us. </a:t>
            </a:r>
          </a:p>
          <a:p>
            <a:endParaRPr lang="en-US" b="1" dirty="0"/>
          </a:p>
          <a:p>
            <a:r>
              <a:rPr lang="en-US" b="1" dirty="0"/>
              <a:t>There are five score options for Motivators:</a:t>
            </a:r>
            <a:r>
              <a:rPr lang="en-US" b="1" baseline="0" dirty="0"/>
              <a:t> </a:t>
            </a:r>
          </a:p>
          <a:p>
            <a:r>
              <a:rPr lang="en-US" sz="1200" b="1" i="1" kern="1200" dirty="0">
                <a:solidFill>
                  <a:schemeClr val="tx1"/>
                </a:solidFill>
                <a:effectLst/>
                <a:latin typeface="+mn-lt"/>
                <a:ea typeface="+mn-ea"/>
                <a:cs typeface="+mn-cs"/>
              </a:rPr>
              <a:t>Very Low, </a:t>
            </a:r>
            <a:r>
              <a:rPr lang="en-US" sz="1200" b="1" i="1" kern="1200" baseline="0" dirty="0">
                <a:solidFill>
                  <a:schemeClr val="tx1"/>
                </a:solidFill>
                <a:effectLst/>
                <a:latin typeface="+mn-lt"/>
                <a:ea typeface="+mn-ea"/>
                <a:cs typeface="+mn-cs"/>
              </a:rPr>
              <a:t> </a:t>
            </a:r>
            <a:r>
              <a:rPr lang="en-US" sz="1200" b="1" i="1" kern="1200" dirty="0">
                <a:solidFill>
                  <a:schemeClr val="tx1"/>
                </a:solidFill>
                <a:effectLst/>
                <a:latin typeface="+mn-lt"/>
                <a:ea typeface="+mn-ea"/>
                <a:cs typeface="+mn-cs"/>
              </a:rPr>
              <a:t>Low,  Average, High, Very High</a:t>
            </a:r>
          </a:p>
          <a:p>
            <a:endParaRPr lang="en-US" sz="1200" b="1" i="1" kern="1200" dirty="0">
              <a:solidFill>
                <a:schemeClr val="tx1"/>
              </a:solidFill>
              <a:effectLst/>
              <a:latin typeface="+mn-lt"/>
              <a:ea typeface="+mn-ea"/>
              <a:cs typeface="+mn-cs"/>
            </a:endParaRPr>
          </a:p>
          <a:p>
            <a:endParaRPr lang="en-US" sz="1200" b="1"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Both low and high scores can have an influence on the choices we make. Average scores (in the mid-range noted by a grey box plot in the report) create a </a:t>
            </a:r>
            <a:r>
              <a:rPr lang="en-US" sz="1200" b="1" kern="1200" dirty="0">
                <a:solidFill>
                  <a:schemeClr val="tx1"/>
                </a:solidFill>
                <a:effectLst/>
                <a:latin typeface="+mn-lt"/>
                <a:ea typeface="+mn-ea"/>
                <a:cs typeface="+mn-cs"/>
              </a:rPr>
              <a:t>normal degree</a:t>
            </a:r>
            <a:r>
              <a:rPr lang="en-US" sz="1200" kern="1200" dirty="0">
                <a:solidFill>
                  <a:schemeClr val="tx1"/>
                </a:solidFill>
                <a:effectLst/>
                <a:latin typeface="+mn-lt"/>
                <a:ea typeface="+mn-ea"/>
                <a:cs typeface="+mn-cs"/>
              </a:rPr>
              <a:t> of influence which is typically not noticeable.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very high and very low are "red zones" or danger zones.</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Whether scores are high or low, the motivators with the </a:t>
            </a:r>
            <a:r>
              <a:rPr lang="en-US" sz="1200" b="1" kern="1200" dirty="0">
                <a:solidFill>
                  <a:schemeClr val="tx1"/>
                </a:solidFill>
                <a:effectLst/>
                <a:latin typeface="+mn-lt"/>
                <a:ea typeface="+mn-ea"/>
                <a:cs typeface="+mn-cs"/>
              </a:rPr>
              <a:t>furthest distance above or below the mean </a:t>
            </a:r>
            <a:r>
              <a:rPr lang="en-US" sz="1200" kern="1200" dirty="0">
                <a:solidFill>
                  <a:schemeClr val="tx1"/>
                </a:solidFill>
                <a:effectLst/>
                <a:latin typeface="+mn-lt"/>
                <a:ea typeface="+mn-ea"/>
                <a:cs typeface="+mn-cs"/>
              </a:rPr>
              <a:t>(or norm - the grey line in the center of the box plot) will be the highest influencers leading to the greatest impact on the decisions being made. The impact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will be specific</a:t>
            </a:r>
            <a:r>
              <a:rPr lang="en-US" sz="1200" kern="1200" baseline="0" dirty="0">
                <a:solidFill>
                  <a:schemeClr val="tx1"/>
                </a:solidFill>
                <a:effectLst/>
                <a:latin typeface="+mn-lt"/>
                <a:ea typeface="+mn-ea"/>
                <a:cs typeface="+mn-cs"/>
              </a:rPr>
              <a:t> to the </a:t>
            </a:r>
            <a:r>
              <a:rPr lang="en-US" sz="1200" kern="1200" dirty="0">
                <a:solidFill>
                  <a:schemeClr val="tx1"/>
                </a:solidFill>
                <a:effectLst/>
                <a:latin typeface="+mn-lt"/>
                <a:ea typeface="+mn-ea"/>
                <a:cs typeface="+mn-cs"/>
              </a:rPr>
              <a:t>score (high</a:t>
            </a:r>
            <a:r>
              <a:rPr lang="en-US" sz="1200" kern="1200" baseline="0" dirty="0">
                <a:solidFill>
                  <a:schemeClr val="tx1"/>
                </a:solidFill>
                <a:effectLst/>
                <a:latin typeface="+mn-lt"/>
                <a:ea typeface="+mn-ea"/>
                <a:cs typeface="+mn-cs"/>
              </a:rPr>
              <a:t> means different than</a:t>
            </a:r>
            <a:r>
              <a:rPr lang="en-US" sz="1200" kern="1200" dirty="0">
                <a:solidFill>
                  <a:schemeClr val="tx1"/>
                </a:solidFill>
                <a:effectLst/>
                <a:latin typeface="+mn-lt"/>
                <a:ea typeface="+mn-ea"/>
                <a:cs typeface="+mn-cs"/>
              </a:rPr>
              <a:t> low)</a:t>
            </a:r>
            <a:r>
              <a:rPr lang="en-US" sz="1200" kern="1200" baseline="0" dirty="0">
                <a:solidFill>
                  <a:schemeClr val="tx1"/>
                </a:solidFill>
                <a:effectLst/>
                <a:latin typeface="+mn-lt"/>
                <a:ea typeface="+mn-ea"/>
                <a:cs typeface="+mn-cs"/>
              </a:rPr>
              <a:t> but the influence will be as powerful whether the score is above the line or below.</a:t>
            </a:r>
            <a:endParaRPr lang="en-US" sz="1200"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10"/>
          </p:nvPr>
        </p:nvSpPr>
        <p:spPr/>
        <p:txBody>
          <a:bodyPr/>
          <a:lstStyle/>
          <a:p>
            <a:fld id="{FA9A222A-7EE5-461B-AB51-4E1740066219}" type="slidenum">
              <a:rPr lang="en-US" smtClean="0"/>
              <a:t>20</a:t>
            </a:fld>
            <a:endParaRPr lang="en-US"/>
          </a:p>
        </p:txBody>
      </p:sp>
    </p:spTree>
    <p:extLst>
      <p:ext uri="{BB962C8B-B14F-4D97-AF65-F5344CB8AC3E}">
        <p14:creationId xmlns:p14="http://schemas.microsoft.com/office/powerpoint/2010/main" val="2905500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There are five score options for Motivators:</a:t>
            </a:r>
            <a:r>
              <a:rPr lang="en-US" b="1" baseline="0" dirty="0"/>
              <a:t> </a:t>
            </a:r>
          </a:p>
          <a:p>
            <a:r>
              <a:rPr lang="en-US" sz="1200" b="1" i="1" kern="1200" dirty="0">
                <a:solidFill>
                  <a:schemeClr val="tx1"/>
                </a:solidFill>
                <a:effectLst/>
                <a:latin typeface="+mn-lt"/>
                <a:ea typeface="+mn-ea"/>
                <a:cs typeface="+mn-cs"/>
              </a:rPr>
              <a:t>Very Low, </a:t>
            </a:r>
            <a:r>
              <a:rPr lang="en-US" sz="1200" b="1" i="1" kern="1200" baseline="0" dirty="0">
                <a:solidFill>
                  <a:schemeClr val="tx1"/>
                </a:solidFill>
                <a:effectLst/>
                <a:latin typeface="+mn-lt"/>
                <a:ea typeface="+mn-ea"/>
                <a:cs typeface="+mn-cs"/>
              </a:rPr>
              <a:t> </a:t>
            </a:r>
            <a:r>
              <a:rPr lang="en-US" sz="1200" b="1" i="1" kern="1200" dirty="0">
                <a:solidFill>
                  <a:schemeClr val="tx1"/>
                </a:solidFill>
                <a:effectLst/>
                <a:latin typeface="+mn-lt"/>
                <a:ea typeface="+mn-ea"/>
                <a:cs typeface="+mn-cs"/>
              </a:rPr>
              <a:t>Low,  Average, High, Very High</a:t>
            </a:r>
          </a:p>
          <a:p>
            <a:endParaRPr lang="en-US" sz="1200" b="1" i="1" kern="1200" dirty="0">
              <a:solidFill>
                <a:schemeClr val="tx1"/>
              </a:solidFill>
              <a:effectLst/>
              <a:latin typeface="+mn-lt"/>
              <a:ea typeface="+mn-ea"/>
              <a:cs typeface="+mn-cs"/>
            </a:endParaRPr>
          </a:p>
          <a:p>
            <a:endParaRPr lang="en-US" sz="1200" b="1"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Both low and high scores can have an influence on the choices we make. Average scores (in the mid-range noted by a grey box plot in the report) create a </a:t>
            </a:r>
            <a:r>
              <a:rPr lang="en-US" sz="1200" b="1" kern="1200" dirty="0">
                <a:solidFill>
                  <a:schemeClr val="tx1"/>
                </a:solidFill>
                <a:effectLst/>
                <a:latin typeface="+mn-lt"/>
                <a:ea typeface="+mn-ea"/>
                <a:cs typeface="+mn-cs"/>
              </a:rPr>
              <a:t>normal degree</a:t>
            </a:r>
            <a:r>
              <a:rPr lang="en-US" sz="1200" kern="1200" dirty="0">
                <a:solidFill>
                  <a:schemeClr val="tx1"/>
                </a:solidFill>
                <a:effectLst/>
                <a:latin typeface="+mn-lt"/>
                <a:ea typeface="+mn-ea"/>
                <a:cs typeface="+mn-cs"/>
              </a:rPr>
              <a:t> of influence which is typically not noticeable.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very high and very low are "red zones" or danger zones.</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Whether scores are high or low, the motivators with the </a:t>
            </a:r>
            <a:r>
              <a:rPr lang="en-US" sz="1200" b="1" kern="1200" dirty="0">
                <a:solidFill>
                  <a:schemeClr val="tx1"/>
                </a:solidFill>
                <a:effectLst/>
                <a:latin typeface="+mn-lt"/>
                <a:ea typeface="+mn-ea"/>
                <a:cs typeface="+mn-cs"/>
              </a:rPr>
              <a:t>furthest distance above or below the mean </a:t>
            </a:r>
            <a:r>
              <a:rPr lang="en-US" sz="1200" kern="1200" dirty="0">
                <a:solidFill>
                  <a:schemeClr val="tx1"/>
                </a:solidFill>
                <a:effectLst/>
                <a:latin typeface="+mn-lt"/>
                <a:ea typeface="+mn-ea"/>
                <a:cs typeface="+mn-cs"/>
              </a:rPr>
              <a:t>(or norm - the grey line in the center of the box plot) will be the highest influencers leading to the greatest impact on the decisions being made. The impact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will be specific</a:t>
            </a:r>
            <a:r>
              <a:rPr lang="en-US" sz="1200" kern="1200" baseline="0" dirty="0">
                <a:solidFill>
                  <a:schemeClr val="tx1"/>
                </a:solidFill>
                <a:effectLst/>
                <a:latin typeface="+mn-lt"/>
                <a:ea typeface="+mn-ea"/>
                <a:cs typeface="+mn-cs"/>
              </a:rPr>
              <a:t> to the </a:t>
            </a:r>
            <a:r>
              <a:rPr lang="en-US" sz="1200" kern="1200" dirty="0">
                <a:solidFill>
                  <a:schemeClr val="tx1"/>
                </a:solidFill>
                <a:effectLst/>
                <a:latin typeface="+mn-lt"/>
                <a:ea typeface="+mn-ea"/>
                <a:cs typeface="+mn-cs"/>
              </a:rPr>
              <a:t>score (high</a:t>
            </a:r>
            <a:r>
              <a:rPr lang="en-US" sz="1200" kern="1200" baseline="0" dirty="0">
                <a:solidFill>
                  <a:schemeClr val="tx1"/>
                </a:solidFill>
                <a:effectLst/>
                <a:latin typeface="+mn-lt"/>
                <a:ea typeface="+mn-ea"/>
                <a:cs typeface="+mn-cs"/>
              </a:rPr>
              <a:t> means different than</a:t>
            </a:r>
            <a:r>
              <a:rPr lang="en-US" sz="1200" kern="1200" dirty="0">
                <a:solidFill>
                  <a:schemeClr val="tx1"/>
                </a:solidFill>
                <a:effectLst/>
                <a:latin typeface="+mn-lt"/>
                <a:ea typeface="+mn-ea"/>
                <a:cs typeface="+mn-cs"/>
              </a:rPr>
              <a:t> low)</a:t>
            </a:r>
            <a:r>
              <a:rPr lang="en-US" sz="1200" kern="1200" baseline="0" dirty="0">
                <a:solidFill>
                  <a:schemeClr val="tx1"/>
                </a:solidFill>
                <a:effectLst/>
                <a:latin typeface="+mn-lt"/>
                <a:ea typeface="+mn-ea"/>
                <a:cs typeface="+mn-cs"/>
              </a:rPr>
              <a:t> but the influence will be as powerful whether the score is above the line or below.</a:t>
            </a:r>
            <a:endParaRPr lang="en-US" sz="1200"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10"/>
          </p:nvPr>
        </p:nvSpPr>
        <p:spPr/>
        <p:txBody>
          <a:bodyPr/>
          <a:lstStyle/>
          <a:p>
            <a:fld id="{FA9A222A-7EE5-461B-AB51-4E1740066219}" type="slidenum">
              <a:rPr lang="en-US" smtClean="0"/>
              <a:t>21</a:t>
            </a:fld>
            <a:endParaRPr lang="en-US"/>
          </a:p>
        </p:txBody>
      </p:sp>
    </p:spTree>
    <p:extLst>
      <p:ext uri="{BB962C8B-B14F-4D97-AF65-F5344CB8AC3E}">
        <p14:creationId xmlns:p14="http://schemas.microsoft.com/office/powerpoint/2010/main" val="34356970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 to</a:t>
            </a:r>
            <a:r>
              <a:rPr lang="en-US" b="1" baseline="0" dirty="0"/>
              <a:t> the Motivators Debrief guide for instruction.</a:t>
            </a:r>
            <a:endParaRPr lang="en-US" b="1" dirty="0"/>
          </a:p>
        </p:txBody>
      </p:sp>
      <p:sp>
        <p:nvSpPr>
          <p:cNvPr id="4" name="Slide Number Placeholder 3"/>
          <p:cNvSpPr>
            <a:spLocks noGrp="1"/>
          </p:cNvSpPr>
          <p:nvPr>
            <p:ph type="sldNum" sz="quarter" idx="10"/>
          </p:nvPr>
        </p:nvSpPr>
        <p:spPr/>
        <p:txBody>
          <a:bodyPr/>
          <a:lstStyle/>
          <a:p>
            <a:fld id="{FA9A222A-7EE5-461B-AB51-4E1740066219}" type="slidenum">
              <a:rPr lang="en-US" smtClean="0"/>
              <a:t>22</a:t>
            </a:fld>
            <a:endParaRPr lang="en-US"/>
          </a:p>
        </p:txBody>
      </p:sp>
    </p:spTree>
    <p:extLst>
      <p:ext uri="{BB962C8B-B14F-4D97-AF65-F5344CB8AC3E}">
        <p14:creationId xmlns:p14="http://schemas.microsoft.com/office/powerpoint/2010/main" val="10707951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Refer to</a:t>
            </a:r>
            <a:r>
              <a:rPr lang="en-US" b="1" baseline="0" dirty="0"/>
              <a:t> the Motivators Debrief guide for instruction.</a:t>
            </a:r>
            <a:endParaRPr lang="en-US" b="1" dirty="0"/>
          </a:p>
          <a:p>
            <a:endParaRPr lang="en-US" dirty="0"/>
          </a:p>
        </p:txBody>
      </p:sp>
      <p:sp>
        <p:nvSpPr>
          <p:cNvPr id="4" name="Slide Number Placeholder 3"/>
          <p:cNvSpPr>
            <a:spLocks noGrp="1"/>
          </p:cNvSpPr>
          <p:nvPr>
            <p:ph type="sldNum" sz="quarter" idx="5"/>
          </p:nvPr>
        </p:nvSpPr>
        <p:spPr/>
        <p:txBody>
          <a:bodyPr/>
          <a:lstStyle/>
          <a:p>
            <a:fld id="{FA9A222A-7EE5-461B-AB51-4E1740066219}" type="slidenum">
              <a:rPr lang="en-US" smtClean="0"/>
              <a:t>23</a:t>
            </a:fld>
            <a:endParaRPr lang="en-US"/>
          </a:p>
        </p:txBody>
      </p:sp>
    </p:spTree>
    <p:extLst>
      <p:ext uri="{BB962C8B-B14F-4D97-AF65-F5344CB8AC3E}">
        <p14:creationId xmlns:p14="http://schemas.microsoft.com/office/powerpoint/2010/main" val="14024950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Refer to</a:t>
            </a:r>
            <a:r>
              <a:rPr lang="en-US" b="1" baseline="0" dirty="0"/>
              <a:t> the Motivators Debrief guide for instruction.</a:t>
            </a:r>
            <a:endParaRPr lang="en-US" b="1" dirty="0"/>
          </a:p>
          <a:p>
            <a:endParaRPr lang="en-US" dirty="0"/>
          </a:p>
        </p:txBody>
      </p:sp>
      <p:sp>
        <p:nvSpPr>
          <p:cNvPr id="4" name="Slide Number Placeholder 3"/>
          <p:cNvSpPr>
            <a:spLocks noGrp="1"/>
          </p:cNvSpPr>
          <p:nvPr>
            <p:ph type="sldNum" sz="quarter" idx="5"/>
          </p:nvPr>
        </p:nvSpPr>
        <p:spPr/>
        <p:txBody>
          <a:bodyPr/>
          <a:lstStyle/>
          <a:p>
            <a:fld id="{FA9A222A-7EE5-461B-AB51-4E1740066219}" type="slidenum">
              <a:rPr lang="en-US" smtClean="0"/>
              <a:t>24</a:t>
            </a:fld>
            <a:endParaRPr lang="en-US"/>
          </a:p>
        </p:txBody>
      </p:sp>
    </p:spTree>
    <p:extLst>
      <p:ext uri="{BB962C8B-B14F-4D97-AF65-F5344CB8AC3E}">
        <p14:creationId xmlns:p14="http://schemas.microsoft.com/office/powerpoint/2010/main" val="38674387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Refer to</a:t>
            </a:r>
            <a:r>
              <a:rPr lang="en-US" b="1" baseline="0" dirty="0"/>
              <a:t> the Motivators Debrief guide for instruction.</a:t>
            </a:r>
            <a:endParaRPr lang="en-US" b="1" dirty="0"/>
          </a:p>
          <a:p>
            <a:endParaRPr lang="en-US" dirty="0"/>
          </a:p>
        </p:txBody>
      </p:sp>
      <p:sp>
        <p:nvSpPr>
          <p:cNvPr id="4" name="Slide Number Placeholder 3"/>
          <p:cNvSpPr>
            <a:spLocks noGrp="1"/>
          </p:cNvSpPr>
          <p:nvPr>
            <p:ph type="sldNum" sz="quarter" idx="5"/>
          </p:nvPr>
        </p:nvSpPr>
        <p:spPr/>
        <p:txBody>
          <a:bodyPr/>
          <a:lstStyle/>
          <a:p>
            <a:fld id="{FA9A222A-7EE5-461B-AB51-4E1740066219}" type="slidenum">
              <a:rPr lang="en-US" smtClean="0"/>
              <a:t>25</a:t>
            </a:fld>
            <a:endParaRPr lang="en-US"/>
          </a:p>
        </p:txBody>
      </p:sp>
    </p:spTree>
    <p:extLst>
      <p:ext uri="{BB962C8B-B14F-4D97-AF65-F5344CB8AC3E}">
        <p14:creationId xmlns:p14="http://schemas.microsoft.com/office/powerpoint/2010/main" val="5941704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Refer to</a:t>
            </a:r>
            <a:r>
              <a:rPr lang="en-US" b="1" baseline="0" dirty="0"/>
              <a:t> the Motivators Debrief guide for instruction.</a:t>
            </a:r>
            <a:endParaRPr lang="en-US" b="1" dirty="0"/>
          </a:p>
          <a:p>
            <a:endParaRPr lang="en-US" dirty="0"/>
          </a:p>
        </p:txBody>
      </p:sp>
      <p:sp>
        <p:nvSpPr>
          <p:cNvPr id="4" name="Slide Number Placeholder 3"/>
          <p:cNvSpPr>
            <a:spLocks noGrp="1"/>
          </p:cNvSpPr>
          <p:nvPr>
            <p:ph type="sldNum" sz="quarter" idx="5"/>
          </p:nvPr>
        </p:nvSpPr>
        <p:spPr/>
        <p:txBody>
          <a:bodyPr/>
          <a:lstStyle/>
          <a:p>
            <a:fld id="{FA9A222A-7EE5-461B-AB51-4E1740066219}" type="slidenum">
              <a:rPr lang="en-US" smtClean="0"/>
              <a:t>26</a:t>
            </a:fld>
            <a:endParaRPr lang="en-US"/>
          </a:p>
        </p:txBody>
      </p:sp>
    </p:spTree>
    <p:extLst>
      <p:ext uri="{BB962C8B-B14F-4D97-AF65-F5344CB8AC3E}">
        <p14:creationId xmlns:p14="http://schemas.microsoft.com/office/powerpoint/2010/main" val="16716014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Refer to</a:t>
            </a:r>
            <a:r>
              <a:rPr lang="en-US" b="1" baseline="0" dirty="0"/>
              <a:t> the Motivators Debrief guide for instruction.</a:t>
            </a:r>
            <a:endParaRPr lang="en-US" b="1" dirty="0"/>
          </a:p>
          <a:p>
            <a:endParaRPr lang="en-US" dirty="0"/>
          </a:p>
        </p:txBody>
      </p:sp>
      <p:sp>
        <p:nvSpPr>
          <p:cNvPr id="4" name="Slide Number Placeholder 3"/>
          <p:cNvSpPr>
            <a:spLocks noGrp="1"/>
          </p:cNvSpPr>
          <p:nvPr>
            <p:ph type="sldNum" sz="quarter" idx="5"/>
          </p:nvPr>
        </p:nvSpPr>
        <p:spPr/>
        <p:txBody>
          <a:bodyPr/>
          <a:lstStyle/>
          <a:p>
            <a:fld id="{FA9A222A-7EE5-461B-AB51-4E1740066219}" type="slidenum">
              <a:rPr lang="en-US" smtClean="0"/>
              <a:t>27</a:t>
            </a:fld>
            <a:endParaRPr lang="en-US"/>
          </a:p>
        </p:txBody>
      </p:sp>
    </p:spTree>
    <p:extLst>
      <p:ext uri="{BB962C8B-B14F-4D97-AF65-F5344CB8AC3E}">
        <p14:creationId xmlns:p14="http://schemas.microsoft.com/office/powerpoint/2010/main" val="19485736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Refer to</a:t>
            </a:r>
            <a:r>
              <a:rPr lang="en-US" b="1" baseline="0" dirty="0"/>
              <a:t> the Motivators Debrief guide for instruction.</a:t>
            </a:r>
            <a:endParaRPr lang="en-US" b="1" dirty="0"/>
          </a:p>
          <a:p>
            <a:endParaRPr lang="en-US" dirty="0"/>
          </a:p>
        </p:txBody>
      </p:sp>
      <p:sp>
        <p:nvSpPr>
          <p:cNvPr id="4" name="Slide Number Placeholder 3"/>
          <p:cNvSpPr>
            <a:spLocks noGrp="1"/>
          </p:cNvSpPr>
          <p:nvPr>
            <p:ph type="sldNum" sz="quarter" idx="5"/>
          </p:nvPr>
        </p:nvSpPr>
        <p:spPr/>
        <p:txBody>
          <a:bodyPr/>
          <a:lstStyle/>
          <a:p>
            <a:fld id="{FA9A222A-7EE5-461B-AB51-4E1740066219}" type="slidenum">
              <a:rPr lang="en-US" smtClean="0"/>
              <a:t>28</a:t>
            </a:fld>
            <a:endParaRPr lang="en-US"/>
          </a:p>
        </p:txBody>
      </p:sp>
    </p:spTree>
    <p:extLst>
      <p:ext uri="{BB962C8B-B14F-4D97-AF65-F5344CB8AC3E}">
        <p14:creationId xmlns:p14="http://schemas.microsoft.com/office/powerpoint/2010/main" val="35861039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9A222A-7EE5-461B-AB51-4E1740066219}" type="slidenum">
              <a:rPr lang="en-US" smtClean="0"/>
              <a:t>30</a:t>
            </a:fld>
            <a:endParaRPr lang="en-US"/>
          </a:p>
        </p:txBody>
      </p:sp>
    </p:spTree>
    <p:extLst>
      <p:ext uri="{BB962C8B-B14F-4D97-AF65-F5344CB8AC3E}">
        <p14:creationId xmlns:p14="http://schemas.microsoft.com/office/powerpoint/2010/main" val="2560180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Motivators</a:t>
            </a:r>
            <a:r>
              <a:rPr lang="en-US" sz="1200" kern="1200" dirty="0">
                <a:solidFill>
                  <a:schemeClr val="tx1"/>
                </a:solidFill>
                <a:effectLst/>
                <a:latin typeface="+mn-lt"/>
                <a:ea typeface="+mn-ea"/>
                <a:cs typeface="+mn-cs"/>
              </a:rPr>
              <a:t> help people to better understand their unique value hierarchy or belief system pertaining to what motivates them, what they are most drawn to and where their passions lie.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There are many benefits of learning what Motivators influence us.</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Motivators filter and guide decisions specifically toward results that will reflect them; they combine uniquely for each person to influence individual priorities and decision-making. It is vital for optimal performance that our motivations are satisfied by what we do. They drive our passions, reduce fatigue, and inspire us. </a:t>
            </a:r>
          </a:p>
          <a:p>
            <a:endParaRPr lang="en-US" b="1" dirty="0"/>
          </a:p>
        </p:txBody>
      </p:sp>
      <p:sp>
        <p:nvSpPr>
          <p:cNvPr id="4" name="Slide Number Placeholder 3"/>
          <p:cNvSpPr>
            <a:spLocks noGrp="1"/>
          </p:cNvSpPr>
          <p:nvPr>
            <p:ph type="sldNum" sz="quarter" idx="10"/>
          </p:nvPr>
        </p:nvSpPr>
        <p:spPr/>
        <p:txBody>
          <a:bodyPr/>
          <a:lstStyle/>
          <a:p>
            <a:fld id="{FA9A222A-7EE5-461B-AB51-4E1740066219}" type="slidenum">
              <a:rPr lang="en-US" smtClean="0"/>
              <a:t>3</a:t>
            </a:fld>
            <a:endParaRPr lang="en-US"/>
          </a:p>
        </p:txBody>
      </p:sp>
    </p:spTree>
    <p:extLst>
      <p:ext uri="{BB962C8B-B14F-4D97-AF65-F5344CB8AC3E}">
        <p14:creationId xmlns:p14="http://schemas.microsoft.com/office/powerpoint/2010/main" val="342210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of these concepts are incredibly important in Motivators. While connected, there are different concepts to consider when reviewing the Motivators. </a:t>
            </a:r>
          </a:p>
          <a:p>
            <a:endParaRPr lang="en-US" dirty="0"/>
          </a:p>
          <a:p>
            <a:r>
              <a:rPr lang="en-US" b="1" dirty="0"/>
              <a:t>IMPORTANCE</a:t>
            </a:r>
            <a:r>
              <a:rPr lang="en-US" dirty="0"/>
              <a:t> is determined by the score and comes in two parts – it explains </a:t>
            </a:r>
            <a:r>
              <a:rPr lang="en-US" b="1" dirty="0"/>
              <a:t>IF I value </a:t>
            </a:r>
            <a:r>
              <a:rPr lang="en-US" dirty="0"/>
              <a:t>the dimension and </a:t>
            </a:r>
            <a:r>
              <a:rPr lang="en-US" b="1" dirty="0"/>
              <a:t>HOW I value </a:t>
            </a:r>
            <a:r>
              <a:rPr lang="en-US" dirty="0"/>
              <a:t>it. </a:t>
            </a:r>
          </a:p>
          <a:p>
            <a:r>
              <a:rPr lang="en-US" b="1" i="1" dirty="0"/>
              <a:t>Let’s look at IF I value it first – </a:t>
            </a:r>
            <a:br>
              <a:rPr lang="en-US" b="1" i="1" dirty="0"/>
            </a:br>
            <a:r>
              <a:rPr lang="en-US" b="1" i="1" dirty="0"/>
              <a:t>A High Score means that the expression of this Motivator is very important to me. </a:t>
            </a:r>
            <a:br>
              <a:rPr lang="en-US" i="1" dirty="0"/>
            </a:br>
            <a:r>
              <a:rPr lang="en-US" i="1" dirty="0"/>
              <a:t>Example: If I am High Economic – getting a return on my investment is VERY Important. </a:t>
            </a:r>
          </a:p>
          <a:p>
            <a:r>
              <a:rPr lang="en-US" b="1" i="1" dirty="0"/>
              <a:t>A LOW Score means that this Motivators is not important to me. </a:t>
            </a:r>
            <a:br>
              <a:rPr lang="en-US" i="1" dirty="0"/>
            </a:br>
            <a:r>
              <a:rPr lang="en-US" i="1" dirty="0"/>
              <a:t>Example: If I am Low Economic, a return on my investment is NOT important to me. </a:t>
            </a:r>
          </a:p>
          <a:p>
            <a:endParaRPr lang="en-US" dirty="0"/>
          </a:p>
          <a:p>
            <a:r>
              <a:rPr lang="en-US" b="1" i="1" dirty="0"/>
              <a:t>Now, how I value it. </a:t>
            </a:r>
            <a:r>
              <a:rPr lang="en-US" b="0" dirty="0"/>
              <a:t>My score (whether high or low) reveals a descriptor of HOW I value the dimension. (We’ll see these later on the word sketch). When we are looking at HOW I value it: </a:t>
            </a:r>
          </a:p>
          <a:p>
            <a:r>
              <a:rPr lang="en-US" b="1" i="1" dirty="0"/>
              <a:t>A High ECO score shows Competitive. This is HOW I interact with this Motivator or the “thing” that drives me. </a:t>
            </a:r>
          </a:p>
          <a:p>
            <a:r>
              <a:rPr lang="en-US" b="1" i="1" dirty="0"/>
              <a:t>A Low ECO score shows Satisfied. This is HOW I interact with this Motivator or the “thing” that drives me.</a:t>
            </a:r>
          </a:p>
          <a:p>
            <a:r>
              <a:rPr lang="en-US" b="1" i="1" dirty="0"/>
              <a:t>If I am driven by competition, then everything becomes an opportunity for me to fight for the win. If I am satisfied, I won’t fight for the win, but rather take what is presented to me as it comes and make the best of it. </a:t>
            </a:r>
          </a:p>
          <a:p>
            <a:endParaRPr lang="en-US" b="1" i="1" dirty="0"/>
          </a:p>
          <a:p>
            <a:endParaRPr lang="en-US"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dirty="0">
                <a:latin typeface="Calibri" panose="020F0502020204030204" pitchFamily="34" charset="0"/>
                <a:ea typeface="Times New Roman" panose="02020603050405020304" pitchFamily="18" charset="0"/>
              </a:rPr>
              <a:t>IMPACT</a:t>
            </a:r>
            <a:r>
              <a:rPr lang="en-US" sz="1200" b="0" i="0" u="none" dirty="0">
                <a:latin typeface="Calibri" panose="020F0502020204030204" pitchFamily="34" charset="0"/>
                <a:ea typeface="Times New Roman" panose="02020603050405020304" pitchFamily="18" charset="0"/>
              </a:rPr>
              <a:t> is how it influences my decisions and actions and is determined by distance from norm shown as a ranking. When exploring impact there are few things to know as well: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dirty="0">
              <a:latin typeface="Calibri" panose="020F0502020204030204" pitchFamily="34" charset="0"/>
              <a:ea typeface="Calibri" panose="020F0502020204030204" pitchFamily="34" charset="0"/>
            </a:endParaRPr>
          </a:p>
          <a:p>
            <a:pPr marL="742950" marR="0" lvl="1" indent="-285750">
              <a:spcBef>
                <a:spcPts val="0"/>
              </a:spcBef>
              <a:spcAft>
                <a:spcPts val="0"/>
              </a:spcAft>
              <a:buFont typeface="Courier New" panose="02070309020205020404" pitchFamily="49" charset="0"/>
              <a:buChar char="o"/>
            </a:pPr>
            <a:r>
              <a:rPr lang="en-US" sz="1800" dirty="0">
                <a:latin typeface="Calibri" panose="020F0502020204030204" pitchFamily="34" charset="0"/>
                <a:ea typeface="Times New Roman" panose="02020603050405020304" pitchFamily="18" charset="0"/>
              </a:rPr>
              <a:t>Impact is determined by how far your score is away from NORMAL. Scores that fall within the Average will have less impact because the needs are </a:t>
            </a:r>
            <a:r>
              <a:rPr lang="en-US" sz="1800" i="1" dirty="0">
                <a:latin typeface="Calibri" panose="020F0502020204030204" pitchFamily="34" charset="0"/>
                <a:ea typeface="Times New Roman" panose="02020603050405020304" pitchFamily="18" charset="0"/>
              </a:rPr>
              <a:t>without passion</a:t>
            </a:r>
            <a:r>
              <a:rPr lang="en-US" sz="1800" dirty="0">
                <a:latin typeface="Calibri" panose="020F0502020204030204" pitchFamily="34" charset="0"/>
                <a:ea typeface="Times New Roman" panose="02020603050405020304" pitchFamily="18" charset="0"/>
              </a:rPr>
              <a:t>, where scores that are higher or lower have more passion </a:t>
            </a:r>
            <a:r>
              <a:rPr lang="en-US" sz="1800" b="1" dirty="0">
                <a:latin typeface="Calibri" panose="020F0502020204030204" pitchFamily="34" charset="0"/>
                <a:ea typeface="Times New Roman" panose="02020603050405020304" pitchFamily="18" charset="0"/>
              </a:rPr>
              <a:t>for</a:t>
            </a:r>
            <a:r>
              <a:rPr lang="en-US" sz="1800" dirty="0">
                <a:latin typeface="Calibri" panose="020F0502020204030204" pitchFamily="34" charset="0"/>
                <a:ea typeface="Times New Roman" panose="02020603050405020304" pitchFamily="18" charset="0"/>
              </a:rPr>
              <a:t> or </a:t>
            </a:r>
            <a:r>
              <a:rPr lang="en-US" sz="1800" b="1" dirty="0">
                <a:latin typeface="Calibri" panose="020F0502020204030204" pitchFamily="34" charset="0"/>
                <a:ea typeface="Times New Roman" panose="02020603050405020304" pitchFamily="18" charset="0"/>
              </a:rPr>
              <a:t>away from</a:t>
            </a:r>
            <a:r>
              <a:rPr lang="en-US" sz="1800" dirty="0">
                <a:latin typeface="Calibri" panose="020F0502020204030204" pitchFamily="34" charset="0"/>
                <a:ea typeface="Times New Roman" panose="02020603050405020304" pitchFamily="18" charset="0"/>
              </a:rPr>
              <a:t>. Those in the middle could go either way, depending on the situation.</a:t>
            </a:r>
          </a:p>
          <a:p>
            <a:pPr marL="457200" marR="0" lvl="1" indent="0">
              <a:spcBef>
                <a:spcPts val="0"/>
              </a:spcBef>
              <a:spcAft>
                <a:spcPts val="0"/>
              </a:spcAft>
              <a:buFont typeface="Courier New" panose="02070309020205020404" pitchFamily="49" charset="0"/>
              <a:buNone/>
            </a:pPr>
            <a:endParaRPr lang="en-US" sz="1800" dirty="0">
              <a:latin typeface="Calibri" panose="020F0502020204030204" pitchFamily="34" charset="0"/>
              <a:ea typeface="Calibri" panose="020F0502020204030204" pitchFamily="34" charset="0"/>
            </a:endParaRPr>
          </a:p>
          <a:p>
            <a:pPr marL="457200" marR="0" lvl="1" indent="0">
              <a:spcBef>
                <a:spcPts val="0"/>
              </a:spcBef>
              <a:spcAft>
                <a:spcPts val="0"/>
              </a:spcAft>
              <a:buFont typeface="Courier New" panose="02070309020205020404" pitchFamily="49" charset="0"/>
              <a:buNone/>
            </a:pPr>
            <a:r>
              <a:rPr lang="en-US" sz="1800" dirty="0">
                <a:latin typeface="Calibri" panose="020F0502020204030204" pitchFamily="34" charset="0"/>
                <a:ea typeface="Calibri" panose="020F0502020204030204" pitchFamily="34" charset="0"/>
              </a:rPr>
              <a:t>If Impact tells us how that Motivators will affect our decisions and actions, it’s helpful to remember some people are driven to be LIKE others, and some are driven to be DIFFERENT. </a:t>
            </a:r>
          </a:p>
          <a:p>
            <a:pPr marL="742950" marR="0" lvl="1" indent="-285750">
              <a:spcBef>
                <a:spcPts val="0"/>
              </a:spcBef>
              <a:spcAft>
                <a:spcPts val="0"/>
              </a:spcAft>
              <a:buFont typeface="Courier New" panose="02070309020205020404" pitchFamily="49" charset="0"/>
              <a:buChar char="o"/>
            </a:pPr>
            <a:r>
              <a:rPr lang="en-US" sz="1800" dirty="0">
                <a:latin typeface="Calibri" panose="020F0502020204030204" pitchFamily="34" charset="0"/>
                <a:ea typeface="Times New Roman" panose="02020603050405020304" pitchFamily="18" charset="0"/>
              </a:rPr>
              <a:t>If 7 out of 10 people are all doing things the same way, the only person who will be noticed (and also feel out of place) will be the outlier, doing things in a way others haven’t.</a:t>
            </a:r>
          </a:p>
          <a:p>
            <a:pPr marL="742950" marR="0" lvl="1" indent="-285750">
              <a:spcBef>
                <a:spcPts val="0"/>
              </a:spcBef>
              <a:spcAft>
                <a:spcPts val="0"/>
              </a:spcAft>
              <a:buFont typeface="Courier New" panose="02070309020205020404" pitchFamily="49" charset="0"/>
              <a:buChar char="o"/>
            </a:pPr>
            <a:endParaRPr lang="en-US" sz="1800" dirty="0">
              <a:latin typeface="Calibri" panose="020F0502020204030204" pitchFamily="34" charset="0"/>
              <a:ea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800" dirty="0">
                <a:latin typeface="Calibri" panose="020F0502020204030204" pitchFamily="34" charset="0"/>
                <a:ea typeface="Times New Roman" panose="02020603050405020304" pitchFamily="18" charset="0"/>
              </a:rPr>
              <a:t>Because all people are looking to balance an individual existence with a shared/community existence, being </a:t>
            </a:r>
            <a:r>
              <a:rPr lang="en-US" sz="1800" b="1" dirty="0">
                <a:latin typeface="Calibri" panose="020F0502020204030204" pitchFamily="34" charset="0"/>
                <a:ea typeface="Times New Roman" panose="02020603050405020304" pitchFamily="18" charset="0"/>
              </a:rPr>
              <a:t>like</a:t>
            </a:r>
            <a:r>
              <a:rPr lang="en-US" sz="1800" dirty="0">
                <a:latin typeface="Calibri" panose="020F0502020204030204" pitchFamily="34" charset="0"/>
                <a:ea typeface="Times New Roman" panose="02020603050405020304" pitchFamily="18" charset="0"/>
              </a:rPr>
              <a:t> the population can have a great deal of impact on how we choose to behave. If we don’t want to stand out, we may choose what would make us seem alike, rather than stand out. </a:t>
            </a:r>
          </a:p>
          <a:p>
            <a:pPr marL="457200" marR="0" lvl="1" indent="0">
              <a:spcBef>
                <a:spcPts val="0"/>
              </a:spcBef>
              <a:spcAft>
                <a:spcPts val="0"/>
              </a:spcAft>
              <a:buFont typeface="Courier New" panose="02070309020205020404" pitchFamily="49" charset="0"/>
              <a:buNone/>
            </a:pPr>
            <a:endParaRPr lang="en-US" sz="1800" b="1" i="0" dirty="0">
              <a:latin typeface="Calibri" panose="020F0502020204030204" pitchFamily="34" charset="0"/>
            </a:endParaRPr>
          </a:p>
          <a:p>
            <a:pPr marL="457200" marR="0" lvl="1" indent="0">
              <a:spcBef>
                <a:spcPts val="0"/>
              </a:spcBef>
              <a:spcAft>
                <a:spcPts val="0"/>
              </a:spcAft>
              <a:buFont typeface="Courier New" panose="02070309020205020404" pitchFamily="49" charset="0"/>
              <a:buNone/>
            </a:pPr>
            <a:r>
              <a:rPr lang="en-US" sz="1800" b="1" i="0" dirty="0">
                <a:latin typeface="Calibri" panose="020F0502020204030204" pitchFamily="34" charset="0"/>
              </a:rPr>
              <a:t>We’ll talk more about these concepts again when we look at report scoring, but remember these are crucial to understanding how and why our Motivators drive us. </a:t>
            </a:r>
          </a:p>
        </p:txBody>
      </p:sp>
      <p:sp>
        <p:nvSpPr>
          <p:cNvPr id="4" name="Slide Number Placeholder 3"/>
          <p:cNvSpPr>
            <a:spLocks noGrp="1"/>
          </p:cNvSpPr>
          <p:nvPr>
            <p:ph type="sldNum" sz="quarter" idx="5"/>
          </p:nvPr>
        </p:nvSpPr>
        <p:spPr/>
        <p:txBody>
          <a:bodyPr/>
          <a:lstStyle/>
          <a:p>
            <a:fld id="{FA9A222A-7EE5-461B-AB51-4E1740066219}" type="slidenum">
              <a:rPr lang="en-US" smtClean="0"/>
              <a:t>4</a:t>
            </a:fld>
            <a:endParaRPr lang="en-US"/>
          </a:p>
        </p:txBody>
      </p:sp>
    </p:spTree>
    <p:extLst>
      <p:ext uri="{BB962C8B-B14F-4D97-AF65-F5344CB8AC3E}">
        <p14:creationId xmlns:p14="http://schemas.microsoft.com/office/powerpoint/2010/main" val="3071161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While it’s important to explore each motivator and what they mean, it is critical to remember that they cannot be separated. They can only be distinguished. Through</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 understanding of the motivators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 can begin to see how to maximize performance by achieving stronger alignment between our motivators, our choices, and our actions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The 7 Motivators:</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Aesthetic </a:t>
            </a:r>
            <a:r>
              <a:rPr lang="en-US" sz="1200" kern="1200" dirty="0">
                <a:solidFill>
                  <a:schemeClr val="tx1"/>
                </a:solidFill>
                <a:effectLst/>
                <a:latin typeface="+mn-lt"/>
                <a:ea typeface="+mn-ea"/>
                <a:cs typeface="+mn-cs"/>
              </a:rPr>
              <a:t>- a drive for balance, harmony, and form </a:t>
            </a:r>
          </a:p>
          <a:p>
            <a:pPr lvl="0"/>
            <a:r>
              <a:rPr lang="en-US" sz="1200" b="1" kern="1200" dirty="0">
                <a:solidFill>
                  <a:schemeClr val="tx1"/>
                </a:solidFill>
                <a:effectLst/>
                <a:latin typeface="+mn-lt"/>
                <a:ea typeface="+mn-ea"/>
                <a:cs typeface="+mn-cs"/>
              </a:rPr>
              <a:t>Economic -</a:t>
            </a:r>
            <a:r>
              <a:rPr lang="en-US" sz="1200" kern="1200" dirty="0">
                <a:solidFill>
                  <a:schemeClr val="tx1"/>
                </a:solidFill>
                <a:effectLst/>
                <a:latin typeface="+mn-lt"/>
                <a:ea typeface="+mn-ea"/>
                <a:cs typeface="+mn-cs"/>
              </a:rPr>
              <a:t> a drive for a return on investment</a:t>
            </a:r>
          </a:p>
          <a:p>
            <a:pPr lvl="0"/>
            <a:r>
              <a:rPr lang="en-US" sz="1200" b="1" kern="1200" dirty="0">
                <a:solidFill>
                  <a:schemeClr val="tx1"/>
                </a:solidFill>
                <a:effectLst/>
                <a:latin typeface="+mn-lt"/>
                <a:ea typeface="+mn-ea"/>
                <a:cs typeface="+mn-cs"/>
              </a:rPr>
              <a:t>Individualistic </a:t>
            </a:r>
            <a:r>
              <a:rPr lang="en-US" sz="1200" kern="1200" dirty="0">
                <a:solidFill>
                  <a:schemeClr val="tx1"/>
                </a:solidFill>
                <a:effectLst/>
                <a:latin typeface="+mn-lt"/>
                <a:ea typeface="+mn-ea"/>
                <a:cs typeface="+mn-cs"/>
              </a:rPr>
              <a:t>- a drive to stand out as independent and unique</a:t>
            </a:r>
          </a:p>
          <a:p>
            <a:pPr lvl="0"/>
            <a:r>
              <a:rPr lang="en-US" sz="1200" b="1" kern="1200" dirty="0">
                <a:solidFill>
                  <a:schemeClr val="tx1"/>
                </a:solidFill>
                <a:effectLst/>
                <a:latin typeface="+mn-lt"/>
                <a:ea typeface="+mn-ea"/>
                <a:cs typeface="+mn-cs"/>
              </a:rPr>
              <a:t>Power</a:t>
            </a:r>
            <a:r>
              <a:rPr lang="en-US" sz="1200" kern="1200" dirty="0">
                <a:solidFill>
                  <a:schemeClr val="tx1"/>
                </a:solidFill>
                <a:effectLst/>
                <a:latin typeface="+mn-lt"/>
                <a:ea typeface="+mn-ea"/>
                <a:cs typeface="+mn-cs"/>
              </a:rPr>
              <a:t> - a drive to be in control or have influence</a:t>
            </a:r>
          </a:p>
          <a:p>
            <a:pPr lvl="0"/>
            <a:r>
              <a:rPr lang="en-US" sz="1200" b="1" kern="1200" dirty="0">
                <a:solidFill>
                  <a:schemeClr val="tx1"/>
                </a:solidFill>
                <a:effectLst/>
                <a:latin typeface="+mn-lt"/>
                <a:ea typeface="+mn-ea"/>
                <a:cs typeface="+mn-cs"/>
              </a:rPr>
              <a:t>Altruistic</a:t>
            </a:r>
            <a:r>
              <a:rPr lang="en-US" sz="1200" kern="1200" dirty="0">
                <a:solidFill>
                  <a:schemeClr val="tx1"/>
                </a:solidFill>
                <a:effectLst/>
                <a:latin typeface="+mn-lt"/>
                <a:ea typeface="+mn-ea"/>
                <a:cs typeface="+mn-cs"/>
              </a:rPr>
              <a:t> - a drive to help others at the expense of self</a:t>
            </a:r>
          </a:p>
          <a:p>
            <a:pPr lvl="0"/>
            <a:r>
              <a:rPr lang="en-US" sz="1200" b="1" kern="1200" dirty="0">
                <a:solidFill>
                  <a:schemeClr val="tx1"/>
                </a:solidFill>
                <a:effectLst/>
                <a:latin typeface="+mn-lt"/>
                <a:ea typeface="+mn-ea"/>
                <a:cs typeface="+mn-cs"/>
              </a:rPr>
              <a:t>Regulatory</a:t>
            </a:r>
            <a:r>
              <a:rPr lang="en-US" sz="1200" kern="1200" dirty="0">
                <a:solidFill>
                  <a:schemeClr val="tx1"/>
                </a:solidFill>
                <a:effectLst/>
                <a:latin typeface="+mn-lt"/>
                <a:ea typeface="+mn-ea"/>
                <a:cs typeface="+mn-cs"/>
              </a:rPr>
              <a:t> - a drive to establish order, routine, and structure</a:t>
            </a:r>
          </a:p>
          <a:p>
            <a:pPr lvl="0"/>
            <a:r>
              <a:rPr lang="en-US" sz="1200" b="1" kern="1200" dirty="0">
                <a:solidFill>
                  <a:schemeClr val="tx1"/>
                </a:solidFill>
                <a:effectLst/>
                <a:latin typeface="+mn-lt"/>
                <a:ea typeface="+mn-ea"/>
                <a:cs typeface="+mn-cs"/>
              </a:rPr>
              <a:t>Theoretical </a:t>
            </a:r>
            <a:r>
              <a:rPr lang="en-US" sz="1200" kern="1200" dirty="0">
                <a:solidFill>
                  <a:schemeClr val="tx1"/>
                </a:solidFill>
                <a:effectLst/>
                <a:latin typeface="+mn-lt"/>
                <a:ea typeface="+mn-ea"/>
                <a:cs typeface="+mn-cs"/>
              </a:rPr>
              <a:t>- a drive for knowledge, learning, and understanding</a:t>
            </a:r>
          </a:p>
          <a:p>
            <a:endParaRPr lang="en-US" b="1" dirty="0"/>
          </a:p>
        </p:txBody>
      </p:sp>
      <p:sp>
        <p:nvSpPr>
          <p:cNvPr id="4" name="Slide Number Placeholder 3"/>
          <p:cNvSpPr>
            <a:spLocks noGrp="1"/>
          </p:cNvSpPr>
          <p:nvPr>
            <p:ph type="sldNum" sz="quarter" idx="10"/>
          </p:nvPr>
        </p:nvSpPr>
        <p:spPr/>
        <p:txBody>
          <a:bodyPr/>
          <a:lstStyle/>
          <a:p>
            <a:fld id="{FA9A222A-7EE5-461B-AB51-4E1740066219}" type="slidenum">
              <a:rPr lang="en-US" smtClean="0"/>
              <a:t>5</a:t>
            </a:fld>
            <a:endParaRPr lang="en-US"/>
          </a:p>
        </p:txBody>
      </p:sp>
    </p:spTree>
    <p:extLst>
      <p:ext uri="{BB962C8B-B14F-4D97-AF65-F5344CB8AC3E}">
        <p14:creationId xmlns:p14="http://schemas.microsoft.com/office/powerpoint/2010/main" val="876679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Review Slide:</a:t>
            </a:r>
            <a:r>
              <a:rPr lang="en-US" b="1" baseline="0" dirty="0"/>
              <a:t> Note animations </a:t>
            </a:r>
          </a:p>
          <a:p>
            <a:r>
              <a:rPr lang="en-US" b="1" baseline="0" dirty="0"/>
              <a:t>Start with scale visual, then click to share definition/photo</a:t>
            </a:r>
          </a:p>
          <a:p>
            <a:endParaRPr lang="en-US" b="1" baseline="0" dirty="0"/>
          </a:p>
          <a:p>
            <a:r>
              <a:rPr lang="en-US" sz="1200" kern="1200" dirty="0">
                <a:solidFill>
                  <a:schemeClr val="tx1"/>
                </a:solidFill>
                <a:effectLst/>
                <a:latin typeface="+mn-lt"/>
                <a:ea typeface="+mn-ea"/>
                <a:cs typeface="+mn-cs"/>
              </a:rPr>
              <a:t>The main motivation in this driver is the strong desire and need to achieve equilibrium between the world around us and ourselves (within) while creating a sustainable work/life balance between the two. </a:t>
            </a:r>
          </a:p>
          <a:p>
            <a:endParaRPr lang="en-US" sz="1200" b="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Crea</a:t>
            </a:r>
            <a:r>
              <a:rPr lang="en-US" sz="1200" kern="1200" dirty="0">
                <a:solidFill>
                  <a:schemeClr val="tx1"/>
                </a:solidFill>
                <a:effectLst/>
                <a:latin typeface="+mn-lt"/>
                <a:ea typeface="+mn-ea"/>
                <a:cs typeface="+mn-cs"/>
              </a:rPr>
              <a:t>tive, imaginative, artsy, mystical, and expressive, this style may redefine and resist real world approaches to current challenges. </a:t>
            </a:r>
          </a:p>
          <a:p>
            <a:endParaRPr lang="en-US" dirty="0"/>
          </a:p>
          <a:p>
            <a:r>
              <a:rPr lang="en-US" dirty="0"/>
              <a:t>What about him is High Aesthetic?</a:t>
            </a:r>
          </a:p>
        </p:txBody>
      </p:sp>
      <p:sp>
        <p:nvSpPr>
          <p:cNvPr id="4" name="Slide Number Placeholder 3"/>
          <p:cNvSpPr>
            <a:spLocks noGrp="1"/>
          </p:cNvSpPr>
          <p:nvPr>
            <p:ph type="sldNum" sz="quarter" idx="5"/>
          </p:nvPr>
        </p:nvSpPr>
        <p:spPr/>
        <p:txBody>
          <a:bodyPr/>
          <a:lstStyle/>
          <a:p>
            <a:fld id="{FA9A222A-7EE5-461B-AB51-4E1740066219}" type="slidenum">
              <a:rPr lang="en-US" smtClean="0"/>
              <a:t>6</a:t>
            </a:fld>
            <a:endParaRPr lang="en-US"/>
          </a:p>
        </p:txBody>
      </p:sp>
    </p:spTree>
    <p:extLst>
      <p:ext uri="{BB962C8B-B14F-4D97-AF65-F5344CB8AC3E}">
        <p14:creationId xmlns:p14="http://schemas.microsoft.com/office/powerpoint/2010/main" val="985062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Review Slide:</a:t>
            </a:r>
            <a:r>
              <a:rPr lang="en-US" b="1" baseline="0" dirty="0"/>
              <a:t> Note animations to reveal definitions behind picture.</a:t>
            </a:r>
          </a:p>
          <a:p>
            <a:endParaRPr lang="en-US" b="1" baseline="0" dirty="0"/>
          </a:p>
          <a:p>
            <a:r>
              <a:rPr lang="en-US" b="1" baseline="0" dirty="0"/>
              <a:t>Start with scale visual, then click to share definition</a:t>
            </a:r>
          </a:p>
          <a:p>
            <a:endParaRPr lang="en-US" b="1"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00FF"/>
                </a:solidFill>
                <a:latin typeface="Arial"/>
                <a:cs typeface="Arial"/>
              </a:rPr>
              <a:t>The Economic Attractor:</a:t>
            </a:r>
            <a:r>
              <a:rPr lang="en-US" sz="1200" dirty="0">
                <a:solidFill>
                  <a:srgbClr val="0000FF"/>
                </a:solidFill>
                <a:latin typeface="Arial"/>
                <a:cs typeface="Arial"/>
              </a:rPr>
              <a:t> </a:t>
            </a:r>
            <a:r>
              <a:rPr lang="en-US" sz="1200" dirty="0">
                <a:latin typeface="Arial"/>
                <a:cs typeface="Arial"/>
              </a:rPr>
              <a:t>This attractor examines the motivation and drive for security through self-interest, and economic gain, and to achieve real-world returns on personal  and professional ventures. </a:t>
            </a:r>
          </a:p>
          <a:p>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What about this picture is High Economic?</a:t>
            </a:r>
          </a:p>
        </p:txBody>
      </p:sp>
      <p:sp>
        <p:nvSpPr>
          <p:cNvPr id="4" name="Slide Number Placeholder 3"/>
          <p:cNvSpPr>
            <a:spLocks noGrp="1"/>
          </p:cNvSpPr>
          <p:nvPr>
            <p:ph type="sldNum" sz="quarter" idx="5"/>
          </p:nvPr>
        </p:nvSpPr>
        <p:spPr/>
        <p:txBody>
          <a:bodyPr/>
          <a:lstStyle/>
          <a:p>
            <a:fld id="{FA9A222A-7EE5-461B-AB51-4E1740066219}" type="slidenum">
              <a:rPr lang="en-US" smtClean="0"/>
              <a:t>7</a:t>
            </a:fld>
            <a:endParaRPr lang="en-US"/>
          </a:p>
        </p:txBody>
      </p:sp>
    </p:spTree>
    <p:extLst>
      <p:ext uri="{BB962C8B-B14F-4D97-AF65-F5344CB8AC3E}">
        <p14:creationId xmlns:p14="http://schemas.microsoft.com/office/powerpoint/2010/main" val="1954704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Review Slide:</a:t>
            </a:r>
            <a:r>
              <a:rPr lang="en-US" b="1" baseline="0" dirty="0"/>
              <a:t> Note animations to reveal definitions behind picture.</a:t>
            </a:r>
          </a:p>
          <a:p>
            <a:endParaRPr lang="en-US" b="1" baseline="0" dirty="0"/>
          </a:p>
          <a:p>
            <a:r>
              <a:rPr lang="en-US" b="1" baseline="0" dirty="0"/>
              <a:t>Start with scale visual, then click to share definitions</a:t>
            </a:r>
          </a:p>
          <a:p>
            <a:endParaRPr lang="en-US" b="1" baseline="0" dirty="0"/>
          </a:p>
          <a:p>
            <a:r>
              <a:rPr lang="en-US" sz="1200" kern="1200" dirty="0">
                <a:solidFill>
                  <a:schemeClr val="tx1"/>
                </a:solidFill>
                <a:effectLst/>
                <a:latin typeface="+mn-lt"/>
                <a:ea typeface="+mn-ea"/>
                <a:cs typeface="+mn-cs"/>
              </a:rPr>
              <a:t>This deals with one’s need to be seen as autonomous, unique, independent, and to stand apart from the crowd. </a:t>
            </a:r>
          </a:p>
          <a:p>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This is the drive to be socially independent and have opportunity for freedom of personal expression. </a:t>
            </a:r>
          </a:p>
          <a:p>
            <a:endParaRPr lang="en-US" sz="1200" b="1"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What about this picture is High Individualistic?</a:t>
            </a:r>
            <a:endParaRPr lang="en-US" b="0" dirty="0"/>
          </a:p>
          <a:p>
            <a:endParaRPr lang="en-US" b="1" dirty="0"/>
          </a:p>
          <a:p>
            <a:endParaRPr lang="en-US" dirty="0"/>
          </a:p>
        </p:txBody>
      </p:sp>
      <p:sp>
        <p:nvSpPr>
          <p:cNvPr id="4" name="Slide Number Placeholder 3"/>
          <p:cNvSpPr>
            <a:spLocks noGrp="1"/>
          </p:cNvSpPr>
          <p:nvPr>
            <p:ph type="sldNum" sz="quarter" idx="5"/>
          </p:nvPr>
        </p:nvSpPr>
        <p:spPr/>
        <p:txBody>
          <a:bodyPr/>
          <a:lstStyle/>
          <a:p>
            <a:fld id="{FA9A222A-7EE5-461B-AB51-4E1740066219}" type="slidenum">
              <a:rPr lang="en-US" smtClean="0"/>
              <a:t>8</a:t>
            </a:fld>
            <a:endParaRPr lang="en-US"/>
          </a:p>
        </p:txBody>
      </p:sp>
    </p:spTree>
    <p:extLst>
      <p:ext uri="{BB962C8B-B14F-4D97-AF65-F5344CB8AC3E}">
        <p14:creationId xmlns:p14="http://schemas.microsoft.com/office/powerpoint/2010/main" val="1181465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Review Slide:</a:t>
            </a:r>
            <a:r>
              <a:rPr lang="en-US" b="1" baseline="0" dirty="0"/>
              <a:t> Note animations to reveal definitions behind picture.</a:t>
            </a:r>
          </a:p>
          <a:p>
            <a:endParaRPr lang="en-US" b="1" baseline="0" dirty="0"/>
          </a:p>
          <a:p>
            <a:r>
              <a:rPr lang="en-US" b="1" baseline="0" dirty="0"/>
              <a:t>Start with scale visual, then click to share definitions</a:t>
            </a:r>
          </a:p>
          <a:p>
            <a:endParaRPr lang="en-US" b="1" baseline="0" dirty="0"/>
          </a:p>
          <a:p>
            <a:r>
              <a:rPr lang="en-US" sz="1200" kern="1200" dirty="0">
                <a:solidFill>
                  <a:schemeClr val="tx1"/>
                </a:solidFill>
                <a:effectLst/>
                <a:latin typeface="+mn-lt"/>
                <a:ea typeface="+mn-ea"/>
                <a:cs typeface="+mn-cs"/>
              </a:rPr>
              <a:t>This is about being seen as a leader, and to have influence and control over one’s environment or success. </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Competitiveness and control are often associated with a high score in this motivation. </a:t>
            </a:r>
          </a:p>
          <a:p>
            <a:endParaRPr lang="en-US" b="1" dirty="0"/>
          </a:p>
          <a:p>
            <a:r>
              <a:rPr lang="en-US" b="1" dirty="0"/>
              <a:t>What about this picture shows High Power?</a:t>
            </a:r>
          </a:p>
        </p:txBody>
      </p:sp>
      <p:sp>
        <p:nvSpPr>
          <p:cNvPr id="4" name="Slide Number Placeholder 3"/>
          <p:cNvSpPr>
            <a:spLocks noGrp="1"/>
          </p:cNvSpPr>
          <p:nvPr>
            <p:ph type="sldNum" sz="quarter" idx="5"/>
          </p:nvPr>
        </p:nvSpPr>
        <p:spPr/>
        <p:txBody>
          <a:bodyPr/>
          <a:lstStyle/>
          <a:p>
            <a:fld id="{FA9A222A-7EE5-461B-AB51-4E1740066219}" type="slidenum">
              <a:rPr lang="en-US" smtClean="0"/>
              <a:t>9</a:t>
            </a:fld>
            <a:endParaRPr lang="en-US"/>
          </a:p>
        </p:txBody>
      </p:sp>
    </p:spTree>
    <p:extLst>
      <p:ext uri="{BB962C8B-B14F-4D97-AF65-F5344CB8AC3E}">
        <p14:creationId xmlns:p14="http://schemas.microsoft.com/office/powerpoint/2010/main" val="2131539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2DED286-BA65-4208-B535-1F1458390F3E}" type="datetime1">
              <a:rPr lang="en-US" smtClean="0"/>
              <a:t>3/17/2019</a:t>
            </a:fld>
            <a:endParaRPr lang="en-US"/>
          </a:p>
        </p:txBody>
      </p:sp>
      <p:sp>
        <p:nvSpPr>
          <p:cNvPr id="5" name="Footer Placeholder 4"/>
          <p:cNvSpPr>
            <a:spLocks noGrp="1"/>
          </p:cNvSpPr>
          <p:nvPr>
            <p:ph type="ftr" sz="quarter" idx="11"/>
          </p:nvPr>
        </p:nvSpPr>
        <p:spPr/>
        <p:txBody>
          <a:bodyPr/>
          <a:lstStyle/>
          <a:p>
            <a:r>
              <a:rPr lang="en-US"/>
              <a:t>©2016 Assessments 24X7</a:t>
            </a:r>
          </a:p>
        </p:txBody>
      </p:sp>
      <p:sp>
        <p:nvSpPr>
          <p:cNvPr id="6" name="Slide Number Placeholder 5"/>
          <p:cNvSpPr>
            <a:spLocks noGrp="1"/>
          </p:cNvSpPr>
          <p:nvPr>
            <p:ph type="sldNum" sz="quarter" idx="12"/>
          </p:nvPr>
        </p:nvSpPr>
        <p:spPr/>
        <p:txBody>
          <a:bodyPr/>
          <a:lstStyle/>
          <a:p>
            <a:fld id="{35D9512D-810D-489D-B4F3-0792CA04F52C}" type="slidenum">
              <a:rPr lang="en-US" smtClean="0"/>
              <a:t>‹#›</a:t>
            </a:fld>
            <a:endParaRPr lang="en-US"/>
          </a:p>
        </p:txBody>
      </p:sp>
    </p:spTree>
    <p:extLst>
      <p:ext uri="{BB962C8B-B14F-4D97-AF65-F5344CB8AC3E}">
        <p14:creationId xmlns:p14="http://schemas.microsoft.com/office/powerpoint/2010/main" val="25624250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6EBACB-C37A-4C31-823C-D17ABEFE40B3}" type="datetime1">
              <a:rPr lang="en-US" smtClean="0"/>
              <a:t>3/17/2019</a:t>
            </a:fld>
            <a:endParaRPr lang="en-US"/>
          </a:p>
        </p:txBody>
      </p:sp>
      <p:sp>
        <p:nvSpPr>
          <p:cNvPr id="5" name="Footer Placeholder 4"/>
          <p:cNvSpPr>
            <a:spLocks noGrp="1"/>
          </p:cNvSpPr>
          <p:nvPr>
            <p:ph type="ftr" sz="quarter" idx="11"/>
          </p:nvPr>
        </p:nvSpPr>
        <p:spPr/>
        <p:txBody>
          <a:bodyPr/>
          <a:lstStyle/>
          <a:p>
            <a:r>
              <a:rPr lang="en-US"/>
              <a:t>©2016 Assessments 24X7</a:t>
            </a:r>
          </a:p>
        </p:txBody>
      </p:sp>
      <p:sp>
        <p:nvSpPr>
          <p:cNvPr id="6" name="Slide Number Placeholder 5"/>
          <p:cNvSpPr>
            <a:spLocks noGrp="1"/>
          </p:cNvSpPr>
          <p:nvPr>
            <p:ph type="sldNum" sz="quarter" idx="12"/>
          </p:nvPr>
        </p:nvSpPr>
        <p:spPr/>
        <p:txBody>
          <a:bodyPr/>
          <a:lstStyle/>
          <a:p>
            <a:fld id="{35D9512D-810D-489D-B4F3-0792CA04F52C}" type="slidenum">
              <a:rPr lang="en-US" smtClean="0"/>
              <a:t>‹#›</a:t>
            </a:fld>
            <a:endParaRPr lang="en-US"/>
          </a:p>
        </p:txBody>
      </p:sp>
    </p:spTree>
    <p:extLst>
      <p:ext uri="{BB962C8B-B14F-4D97-AF65-F5344CB8AC3E}">
        <p14:creationId xmlns:p14="http://schemas.microsoft.com/office/powerpoint/2010/main" val="2921254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25D550-C929-4905-841B-AB26D94EF114}" type="datetime1">
              <a:rPr lang="en-US" smtClean="0"/>
              <a:t>3/17/2019</a:t>
            </a:fld>
            <a:endParaRPr lang="en-US"/>
          </a:p>
        </p:txBody>
      </p:sp>
      <p:sp>
        <p:nvSpPr>
          <p:cNvPr id="5" name="Footer Placeholder 4"/>
          <p:cNvSpPr>
            <a:spLocks noGrp="1"/>
          </p:cNvSpPr>
          <p:nvPr>
            <p:ph type="ftr" sz="quarter" idx="11"/>
          </p:nvPr>
        </p:nvSpPr>
        <p:spPr/>
        <p:txBody>
          <a:bodyPr/>
          <a:lstStyle/>
          <a:p>
            <a:r>
              <a:rPr lang="en-US"/>
              <a:t>©2016 Assessments 24X7</a:t>
            </a:r>
          </a:p>
        </p:txBody>
      </p:sp>
      <p:sp>
        <p:nvSpPr>
          <p:cNvPr id="6" name="Slide Number Placeholder 5"/>
          <p:cNvSpPr>
            <a:spLocks noGrp="1"/>
          </p:cNvSpPr>
          <p:nvPr>
            <p:ph type="sldNum" sz="quarter" idx="12"/>
          </p:nvPr>
        </p:nvSpPr>
        <p:spPr/>
        <p:txBody>
          <a:bodyPr/>
          <a:lstStyle/>
          <a:p>
            <a:fld id="{35D9512D-810D-489D-B4F3-0792CA04F52C}" type="slidenum">
              <a:rPr lang="en-US" smtClean="0"/>
              <a:t>‹#›</a:t>
            </a:fld>
            <a:endParaRPr lang="en-US"/>
          </a:p>
        </p:txBody>
      </p:sp>
    </p:spTree>
    <p:extLst>
      <p:ext uri="{BB962C8B-B14F-4D97-AF65-F5344CB8AC3E}">
        <p14:creationId xmlns:p14="http://schemas.microsoft.com/office/powerpoint/2010/main" val="3495425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C33C1EF-E1A6-46B7-87EA-DFDCA8631C95}" type="datetime1">
              <a:rPr lang="en-US" smtClean="0"/>
              <a:t>3/17/2019</a:t>
            </a:fld>
            <a:endParaRPr lang="en-US"/>
          </a:p>
        </p:txBody>
      </p:sp>
      <p:sp>
        <p:nvSpPr>
          <p:cNvPr id="5" name="Footer Placeholder 4"/>
          <p:cNvSpPr>
            <a:spLocks noGrp="1"/>
          </p:cNvSpPr>
          <p:nvPr>
            <p:ph type="ftr" sz="quarter" idx="11"/>
          </p:nvPr>
        </p:nvSpPr>
        <p:spPr/>
        <p:txBody>
          <a:bodyPr/>
          <a:lstStyle/>
          <a:p>
            <a:r>
              <a:rPr lang="en-US"/>
              <a:t>©2016 Assessments 24X7</a:t>
            </a:r>
          </a:p>
        </p:txBody>
      </p:sp>
      <p:sp>
        <p:nvSpPr>
          <p:cNvPr id="6" name="Slide Number Placeholder 5"/>
          <p:cNvSpPr>
            <a:spLocks noGrp="1"/>
          </p:cNvSpPr>
          <p:nvPr>
            <p:ph type="sldNum" sz="quarter" idx="12"/>
          </p:nvPr>
        </p:nvSpPr>
        <p:spPr/>
        <p:txBody>
          <a:bodyPr/>
          <a:lstStyle/>
          <a:p>
            <a:fld id="{35D9512D-810D-489D-B4F3-0792CA04F52C}" type="slidenum">
              <a:rPr lang="en-US" smtClean="0"/>
              <a:t>‹#›</a:t>
            </a:fld>
            <a:endParaRPr lang="en-US"/>
          </a:p>
        </p:txBody>
      </p:sp>
    </p:spTree>
    <p:extLst>
      <p:ext uri="{BB962C8B-B14F-4D97-AF65-F5344CB8AC3E}">
        <p14:creationId xmlns:p14="http://schemas.microsoft.com/office/powerpoint/2010/main" val="1342818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B20A373-CD05-4370-B778-4C83B63112B1}" type="datetime1">
              <a:rPr lang="en-US" smtClean="0"/>
              <a:t>3/17/2019</a:t>
            </a:fld>
            <a:endParaRPr lang="en-US"/>
          </a:p>
        </p:txBody>
      </p:sp>
      <p:sp>
        <p:nvSpPr>
          <p:cNvPr id="5" name="Footer Placeholder 4"/>
          <p:cNvSpPr>
            <a:spLocks noGrp="1"/>
          </p:cNvSpPr>
          <p:nvPr>
            <p:ph type="ftr" sz="quarter" idx="11"/>
          </p:nvPr>
        </p:nvSpPr>
        <p:spPr/>
        <p:txBody>
          <a:bodyPr/>
          <a:lstStyle/>
          <a:p>
            <a:r>
              <a:rPr lang="en-US"/>
              <a:t>©2016 Assessments 24X7</a:t>
            </a:r>
          </a:p>
        </p:txBody>
      </p:sp>
      <p:sp>
        <p:nvSpPr>
          <p:cNvPr id="6" name="Slide Number Placeholder 5"/>
          <p:cNvSpPr>
            <a:spLocks noGrp="1"/>
          </p:cNvSpPr>
          <p:nvPr>
            <p:ph type="sldNum" sz="quarter" idx="12"/>
          </p:nvPr>
        </p:nvSpPr>
        <p:spPr/>
        <p:txBody>
          <a:bodyPr/>
          <a:lstStyle/>
          <a:p>
            <a:fld id="{35D9512D-810D-489D-B4F3-0792CA04F52C}" type="slidenum">
              <a:rPr lang="en-US" smtClean="0"/>
              <a:t>‹#›</a:t>
            </a:fld>
            <a:endParaRPr lang="en-US"/>
          </a:p>
        </p:txBody>
      </p:sp>
    </p:spTree>
    <p:extLst>
      <p:ext uri="{BB962C8B-B14F-4D97-AF65-F5344CB8AC3E}">
        <p14:creationId xmlns:p14="http://schemas.microsoft.com/office/powerpoint/2010/main" val="2804619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2B9C23D-B0CB-4A01-AAB6-266F5BCC508C}" type="datetime1">
              <a:rPr lang="en-US" smtClean="0"/>
              <a:t>3/17/2019</a:t>
            </a:fld>
            <a:endParaRPr lang="en-US"/>
          </a:p>
        </p:txBody>
      </p:sp>
      <p:sp>
        <p:nvSpPr>
          <p:cNvPr id="6" name="Footer Placeholder 5"/>
          <p:cNvSpPr>
            <a:spLocks noGrp="1"/>
          </p:cNvSpPr>
          <p:nvPr>
            <p:ph type="ftr" sz="quarter" idx="11"/>
          </p:nvPr>
        </p:nvSpPr>
        <p:spPr/>
        <p:txBody>
          <a:bodyPr/>
          <a:lstStyle/>
          <a:p>
            <a:r>
              <a:rPr lang="en-US"/>
              <a:t>©2016 Assessments 24X7</a:t>
            </a:r>
          </a:p>
        </p:txBody>
      </p:sp>
      <p:sp>
        <p:nvSpPr>
          <p:cNvPr id="7" name="Slide Number Placeholder 6"/>
          <p:cNvSpPr>
            <a:spLocks noGrp="1"/>
          </p:cNvSpPr>
          <p:nvPr>
            <p:ph type="sldNum" sz="quarter" idx="12"/>
          </p:nvPr>
        </p:nvSpPr>
        <p:spPr/>
        <p:txBody>
          <a:bodyPr/>
          <a:lstStyle/>
          <a:p>
            <a:fld id="{35D9512D-810D-489D-B4F3-0792CA04F52C}" type="slidenum">
              <a:rPr lang="en-US" smtClean="0"/>
              <a:t>‹#›</a:t>
            </a:fld>
            <a:endParaRPr lang="en-US"/>
          </a:p>
        </p:txBody>
      </p:sp>
    </p:spTree>
    <p:extLst>
      <p:ext uri="{BB962C8B-B14F-4D97-AF65-F5344CB8AC3E}">
        <p14:creationId xmlns:p14="http://schemas.microsoft.com/office/powerpoint/2010/main" val="2811776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8F86A2C-AC5E-4279-B58C-D8416C406737}" type="datetime1">
              <a:rPr lang="en-US" smtClean="0"/>
              <a:t>3/17/2019</a:t>
            </a:fld>
            <a:endParaRPr lang="en-US"/>
          </a:p>
        </p:txBody>
      </p:sp>
      <p:sp>
        <p:nvSpPr>
          <p:cNvPr id="8" name="Footer Placeholder 7"/>
          <p:cNvSpPr>
            <a:spLocks noGrp="1"/>
          </p:cNvSpPr>
          <p:nvPr>
            <p:ph type="ftr" sz="quarter" idx="11"/>
          </p:nvPr>
        </p:nvSpPr>
        <p:spPr/>
        <p:txBody>
          <a:bodyPr/>
          <a:lstStyle/>
          <a:p>
            <a:r>
              <a:rPr lang="en-US"/>
              <a:t>©2016 Assessments 24X7</a:t>
            </a:r>
          </a:p>
        </p:txBody>
      </p:sp>
      <p:sp>
        <p:nvSpPr>
          <p:cNvPr id="9" name="Slide Number Placeholder 8"/>
          <p:cNvSpPr>
            <a:spLocks noGrp="1"/>
          </p:cNvSpPr>
          <p:nvPr>
            <p:ph type="sldNum" sz="quarter" idx="12"/>
          </p:nvPr>
        </p:nvSpPr>
        <p:spPr/>
        <p:txBody>
          <a:bodyPr/>
          <a:lstStyle/>
          <a:p>
            <a:fld id="{35D9512D-810D-489D-B4F3-0792CA04F52C}" type="slidenum">
              <a:rPr lang="en-US" smtClean="0"/>
              <a:t>‹#›</a:t>
            </a:fld>
            <a:endParaRPr lang="en-US"/>
          </a:p>
        </p:txBody>
      </p:sp>
    </p:spTree>
    <p:extLst>
      <p:ext uri="{BB962C8B-B14F-4D97-AF65-F5344CB8AC3E}">
        <p14:creationId xmlns:p14="http://schemas.microsoft.com/office/powerpoint/2010/main" val="1295503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924FFAA-C761-4291-8137-9A1DCC352337}" type="datetime1">
              <a:rPr lang="en-US" smtClean="0"/>
              <a:t>3/17/2019</a:t>
            </a:fld>
            <a:endParaRPr lang="en-US"/>
          </a:p>
        </p:txBody>
      </p:sp>
      <p:sp>
        <p:nvSpPr>
          <p:cNvPr id="4" name="Footer Placeholder 3"/>
          <p:cNvSpPr>
            <a:spLocks noGrp="1"/>
          </p:cNvSpPr>
          <p:nvPr>
            <p:ph type="ftr" sz="quarter" idx="11"/>
          </p:nvPr>
        </p:nvSpPr>
        <p:spPr/>
        <p:txBody>
          <a:bodyPr/>
          <a:lstStyle/>
          <a:p>
            <a:r>
              <a:rPr lang="en-US"/>
              <a:t>©2016 Assessments 24X7</a:t>
            </a:r>
          </a:p>
        </p:txBody>
      </p:sp>
      <p:sp>
        <p:nvSpPr>
          <p:cNvPr id="5" name="Slide Number Placeholder 4"/>
          <p:cNvSpPr>
            <a:spLocks noGrp="1"/>
          </p:cNvSpPr>
          <p:nvPr>
            <p:ph type="sldNum" sz="quarter" idx="12"/>
          </p:nvPr>
        </p:nvSpPr>
        <p:spPr/>
        <p:txBody>
          <a:bodyPr/>
          <a:lstStyle/>
          <a:p>
            <a:fld id="{35D9512D-810D-489D-B4F3-0792CA04F52C}" type="slidenum">
              <a:rPr lang="en-US" smtClean="0"/>
              <a:t>‹#›</a:t>
            </a:fld>
            <a:endParaRPr lang="en-US"/>
          </a:p>
        </p:txBody>
      </p:sp>
    </p:spTree>
    <p:extLst>
      <p:ext uri="{BB962C8B-B14F-4D97-AF65-F5344CB8AC3E}">
        <p14:creationId xmlns:p14="http://schemas.microsoft.com/office/powerpoint/2010/main" val="4179342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1017BA-2B6F-4356-BA1E-1030289959B5}" type="datetime1">
              <a:rPr lang="en-US" smtClean="0"/>
              <a:t>3/17/2019</a:t>
            </a:fld>
            <a:endParaRPr lang="en-US"/>
          </a:p>
        </p:txBody>
      </p:sp>
      <p:sp>
        <p:nvSpPr>
          <p:cNvPr id="3" name="Footer Placeholder 2"/>
          <p:cNvSpPr>
            <a:spLocks noGrp="1"/>
          </p:cNvSpPr>
          <p:nvPr>
            <p:ph type="ftr" sz="quarter" idx="11"/>
          </p:nvPr>
        </p:nvSpPr>
        <p:spPr/>
        <p:txBody>
          <a:bodyPr/>
          <a:lstStyle/>
          <a:p>
            <a:r>
              <a:rPr lang="en-US"/>
              <a:t>©2016 Assessments 24X7</a:t>
            </a:r>
          </a:p>
        </p:txBody>
      </p:sp>
      <p:sp>
        <p:nvSpPr>
          <p:cNvPr id="4" name="Slide Number Placeholder 3"/>
          <p:cNvSpPr>
            <a:spLocks noGrp="1"/>
          </p:cNvSpPr>
          <p:nvPr>
            <p:ph type="sldNum" sz="quarter" idx="12"/>
          </p:nvPr>
        </p:nvSpPr>
        <p:spPr/>
        <p:txBody>
          <a:bodyPr/>
          <a:lstStyle/>
          <a:p>
            <a:fld id="{35D9512D-810D-489D-B4F3-0792CA04F52C}" type="slidenum">
              <a:rPr lang="en-US" smtClean="0"/>
              <a:t>‹#›</a:t>
            </a:fld>
            <a:endParaRPr lang="en-US"/>
          </a:p>
        </p:txBody>
      </p:sp>
    </p:spTree>
    <p:extLst>
      <p:ext uri="{BB962C8B-B14F-4D97-AF65-F5344CB8AC3E}">
        <p14:creationId xmlns:p14="http://schemas.microsoft.com/office/powerpoint/2010/main" val="2806459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E821E0-D61A-4584-95FC-5EEEAD2BF0E3}" type="datetime1">
              <a:rPr lang="en-US" smtClean="0"/>
              <a:t>3/17/2019</a:t>
            </a:fld>
            <a:endParaRPr lang="en-US"/>
          </a:p>
        </p:txBody>
      </p:sp>
      <p:sp>
        <p:nvSpPr>
          <p:cNvPr id="6" name="Footer Placeholder 5"/>
          <p:cNvSpPr>
            <a:spLocks noGrp="1"/>
          </p:cNvSpPr>
          <p:nvPr>
            <p:ph type="ftr" sz="quarter" idx="11"/>
          </p:nvPr>
        </p:nvSpPr>
        <p:spPr/>
        <p:txBody>
          <a:bodyPr/>
          <a:lstStyle/>
          <a:p>
            <a:r>
              <a:rPr lang="en-US"/>
              <a:t>©2016 Assessments 24X7</a:t>
            </a:r>
          </a:p>
        </p:txBody>
      </p:sp>
      <p:sp>
        <p:nvSpPr>
          <p:cNvPr id="7" name="Slide Number Placeholder 6"/>
          <p:cNvSpPr>
            <a:spLocks noGrp="1"/>
          </p:cNvSpPr>
          <p:nvPr>
            <p:ph type="sldNum" sz="quarter" idx="12"/>
          </p:nvPr>
        </p:nvSpPr>
        <p:spPr/>
        <p:txBody>
          <a:bodyPr/>
          <a:lstStyle/>
          <a:p>
            <a:fld id="{35D9512D-810D-489D-B4F3-0792CA04F52C}" type="slidenum">
              <a:rPr lang="en-US" smtClean="0"/>
              <a:t>‹#›</a:t>
            </a:fld>
            <a:endParaRPr lang="en-US"/>
          </a:p>
        </p:txBody>
      </p:sp>
    </p:spTree>
    <p:extLst>
      <p:ext uri="{BB962C8B-B14F-4D97-AF65-F5344CB8AC3E}">
        <p14:creationId xmlns:p14="http://schemas.microsoft.com/office/powerpoint/2010/main" val="3646670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A3CC52-05E0-4588-AED3-AE6C38827EE3}" type="datetime1">
              <a:rPr lang="en-US" smtClean="0"/>
              <a:t>3/17/2019</a:t>
            </a:fld>
            <a:endParaRPr lang="en-US"/>
          </a:p>
        </p:txBody>
      </p:sp>
      <p:sp>
        <p:nvSpPr>
          <p:cNvPr id="6" name="Footer Placeholder 5"/>
          <p:cNvSpPr>
            <a:spLocks noGrp="1"/>
          </p:cNvSpPr>
          <p:nvPr>
            <p:ph type="ftr" sz="quarter" idx="11"/>
          </p:nvPr>
        </p:nvSpPr>
        <p:spPr/>
        <p:txBody>
          <a:bodyPr/>
          <a:lstStyle/>
          <a:p>
            <a:r>
              <a:rPr lang="en-US"/>
              <a:t>©2016 Assessments 24X7</a:t>
            </a:r>
          </a:p>
        </p:txBody>
      </p:sp>
      <p:sp>
        <p:nvSpPr>
          <p:cNvPr id="7" name="Slide Number Placeholder 6"/>
          <p:cNvSpPr>
            <a:spLocks noGrp="1"/>
          </p:cNvSpPr>
          <p:nvPr>
            <p:ph type="sldNum" sz="quarter" idx="12"/>
          </p:nvPr>
        </p:nvSpPr>
        <p:spPr/>
        <p:txBody>
          <a:bodyPr/>
          <a:lstStyle/>
          <a:p>
            <a:fld id="{35D9512D-810D-489D-B4F3-0792CA04F52C}" type="slidenum">
              <a:rPr lang="en-US" smtClean="0"/>
              <a:t>‹#›</a:t>
            </a:fld>
            <a:endParaRPr lang="en-US"/>
          </a:p>
        </p:txBody>
      </p:sp>
    </p:spTree>
    <p:extLst>
      <p:ext uri="{BB962C8B-B14F-4D97-AF65-F5344CB8AC3E}">
        <p14:creationId xmlns:p14="http://schemas.microsoft.com/office/powerpoint/2010/main" val="23332545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35D58C-1CF9-4FB5-8A78-B17E500473D6}" type="datetime1">
              <a:rPr lang="en-US" smtClean="0"/>
              <a:t>3/17/2019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©2016 Assessments 24X7</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D9512D-810D-489D-B4F3-0792CA04F52C}" type="slidenum">
              <a:rPr lang="en-US" smtClean="0"/>
              <a:t>‹#›</a:t>
            </a:fld>
            <a:endParaRPr lang="en-US"/>
          </a:p>
        </p:txBody>
      </p:sp>
    </p:spTree>
    <p:extLst>
      <p:ext uri="{BB962C8B-B14F-4D97-AF65-F5344CB8AC3E}">
        <p14:creationId xmlns:p14="http://schemas.microsoft.com/office/powerpoint/2010/main" val="24450694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mailto:sales@assessments247.com" TargetMode="External"/><Relationship Id="rId5" Type="http://schemas.openxmlformats.org/officeDocument/2006/relationships/hyperlink" Target="mailto:support@assessments.ws" TargetMode="External"/><Relationship Id="rId4" Type="http://schemas.openxmlformats.org/officeDocument/2006/relationships/hyperlink" Target="http://www.platinumrule.com/samplereports.asp"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C69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4DA93C-B4F1-4519-BE8A-11E3739BA931}"/>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3000" b="1" kern="1200" dirty="0">
                <a:solidFill>
                  <a:srgbClr val="FFFFFF"/>
                </a:solidFill>
                <a:latin typeface="+mj-lt"/>
                <a:ea typeface="+mj-ea"/>
                <a:cs typeface="+mj-cs"/>
              </a:rPr>
              <a:t>Motivators</a:t>
            </a:r>
            <a:r>
              <a:rPr lang="en-US" sz="2600" kern="1200" dirty="0">
                <a:solidFill>
                  <a:srgbClr val="FFFFFF"/>
                </a:solidFill>
                <a:latin typeface="+mj-lt"/>
                <a:ea typeface="+mj-ea"/>
                <a:cs typeface="+mj-cs"/>
              </a:rPr>
              <a:t> </a:t>
            </a:r>
            <a:r>
              <a:rPr lang="en-US" sz="2200" i="1" dirty="0">
                <a:solidFill>
                  <a:srgbClr val="FFFFFF"/>
                </a:solidFill>
              </a:rPr>
              <a:t>Understanding What Moves Us</a:t>
            </a:r>
            <a:endParaRPr lang="en-US" sz="2200" kern="1200" dirty="0">
              <a:solidFill>
                <a:srgbClr val="FFFFFF"/>
              </a:solidFill>
              <a:latin typeface="+mj-lt"/>
              <a:ea typeface="+mj-ea"/>
              <a:cs typeface="+mj-cs"/>
            </a:endParaRPr>
          </a:p>
        </p:txBody>
      </p:sp>
      <p:pic>
        <p:nvPicPr>
          <p:cNvPr id="6" name="Picture 5">
            <a:extLst>
              <a:ext uri="{FF2B5EF4-FFF2-40B4-BE49-F238E27FC236}">
                <a16:creationId xmlns:a16="http://schemas.microsoft.com/office/drawing/2014/main" id="{20C7162A-1042-4FB4-AB8F-DB7275F5386E}"/>
              </a:ext>
            </a:extLst>
          </p:cNvPr>
          <p:cNvPicPr>
            <a:picLocks noChangeAspect="1"/>
          </p:cNvPicPr>
          <p:nvPr/>
        </p:nvPicPr>
        <p:blipFill>
          <a:blip r:embed="rId3"/>
          <a:stretch>
            <a:fillRect/>
          </a:stretch>
        </p:blipFill>
        <p:spPr>
          <a:xfrm>
            <a:off x="3429477" y="662903"/>
            <a:ext cx="8712118" cy="5532193"/>
          </a:xfrm>
          <a:prstGeom prst="rect">
            <a:avLst/>
          </a:prstGeom>
        </p:spPr>
      </p:pic>
      <p:sp>
        <p:nvSpPr>
          <p:cNvPr id="4" name="Footer Placeholder 3">
            <a:extLst>
              <a:ext uri="{FF2B5EF4-FFF2-40B4-BE49-F238E27FC236}">
                <a16:creationId xmlns:a16="http://schemas.microsoft.com/office/drawing/2014/main" id="{4A4A186B-890B-4A17-B87F-11020F772941}"/>
              </a:ext>
            </a:extLst>
          </p:cNvPr>
          <p:cNvSpPr>
            <a:spLocks noGrp="1"/>
          </p:cNvSpPr>
          <p:nvPr>
            <p:ph type="ftr" sz="quarter" idx="11"/>
          </p:nvPr>
        </p:nvSpPr>
        <p:spPr>
          <a:xfrm>
            <a:off x="4116613" y="6356350"/>
            <a:ext cx="7032172" cy="365125"/>
          </a:xfrm>
        </p:spPr>
        <p:txBody>
          <a:bodyPr vert="horz" lIns="91440" tIns="45720" rIns="91440" bIns="45720" rtlCol="0" anchor="ctr">
            <a:normAutofit/>
          </a:bodyPr>
          <a:lstStyle/>
          <a:p>
            <a:pPr>
              <a:spcAft>
                <a:spcPts val="600"/>
              </a:spcAft>
            </a:pPr>
            <a:r>
              <a:rPr lang="en-US" kern="1200">
                <a:solidFill>
                  <a:srgbClr val="898989"/>
                </a:solidFill>
                <a:latin typeface="+mn-lt"/>
                <a:ea typeface="+mn-ea"/>
                <a:cs typeface="+mn-cs"/>
              </a:rPr>
              <a:t>©2016 Assessments 24X7</a:t>
            </a:r>
          </a:p>
        </p:txBody>
      </p:sp>
      <p:sp>
        <p:nvSpPr>
          <p:cNvPr id="5" name="Slide Number Placeholder 4">
            <a:extLst>
              <a:ext uri="{FF2B5EF4-FFF2-40B4-BE49-F238E27FC236}">
                <a16:creationId xmlns:a16="http://schemas.microsoft.com/office/drawing/2014/main" id="{DACAECC0-2817-462C-99E2-43E1D79528A5}"/>
              </a:ext>
            </a:extLst>
          </p:cNvPr>
          <p:cNvSpPr>
            <a:spLocks noGrp="1"/>
          </p:cNvSpPr>
          <p:nvPr>
            <p:ph type="sldNum" sz="quarter" idx="12"/>
          </p:nvPr>
        </p:nvSpPr>
        <p:spPr>
          <a:xfrm>
            <a:off x="11310257" y="6356350"/>
            <a:ext cx="560009" cy="365125"/>
          </a:xfrm>
        </p:spPr>
        <p:txBody>
          <a:bodyPr vert="horz" lIns="91440" tIns="45720" rIns="91440" bIns="45720" rtlCol="0" anchor="ctr">
            <a:normAutofit/>
          </a:bodyPr>
          <a:lstStyle/>
          <a:p>
            <a:pPr>
              <a:spcAft>
                <a:spcPts val="600"/>
              </a:spcAft>
            </a:pPr>
            <a:fld id="{35D9512D-810D-489D-B4F3-0792CA04F52C}" type="slidenum">
              <a:rPr lang="en-US">
                <a:solidFill>
                  <a:srgbClr val="898989"/>
                </a:solidFill>
              </a:rPr>
              <a:pPr>
                <a:spcAft>
                  <a:spcPts val="600"/>
                </a:spcAft>
              </a:pPr>
              <a:t>1</a:t>
            </a:fld>
            <a:endParaRPr lang="en-US">
              <a:solidFill>
                <a:srgbClr val="898989"/>
              </a:solidFill>
            </a:endParaRPr>
          </a:p>
        </p:txBody>
      </p:sp>
    </p:spTree>
    <p:extLst>
      <p:ext uri="{BB962C8B-B14F-4D97-AF65-F5344CB8AC3E}">
        <p14:creationId xmlns:p14="http://schemas.microsoft.com/office/powerpoint/2010/main" val="1461258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10506" y="297016"/>
            <a:ext cx="2329434" cy="769441"/>
          </a:xfrm>
          <a:prstGeom prst="rect">
            <a:avLst/>
          </a:prstGeom>
          <a:noFill/>
        </p:spPr>
        <p:txBody>
          <a:bodyPr wrap="none" rtlCol="0">
            <a:spAutoFit/>
          </a:bodyPr>
          <a:lstStyle/>
          <a:p>
            <a:pPr algn="ctr"/>
            <a:r>
              <a:rPr lang="en-US" sz="4400" dirty="0">
                <a:latin typeface="Arial"/>
                <a:cs typeface="Arial"/>
              </a:rPr>
              <a:t>Altruistic</a:t>
            </a:r>
          </a:p>
        </p:txBody>
      </p:sp>
      <p:grpSp>
        <p:nvGrpSpPr>
          <p:cNvPr id="3" name="Group 2"/>
          <p:cNvGrpSpPr/>
          <p:nvPr/>
        </p:nvGrpSpPr>
        <p:grpSpPr>
          <a:xfrm>
            <a:off x="972288" y="1247754"/>
            <a:ext cx="3976131" cy="5016758"/>
            <a:chOff x="698799" y="1411149"/>
            <a:chExt cx="3976131" cy="5016758"/>
          </a:xfrm>
        </p:grpSpPr>
        <p:grpSp>
          <p:nvGrpSpPr>
            <p:cNvPr id="40" name="Group 39"/>
            <p:cNvGrpSpPr/>
            <p:nvPr/>
          </p:nvGrpSpPr>
          <p:grpSpPr>
            <a:xfrm>
              <a:off x="724048" y="1411149"/>
              <a:ext cx="834070" cy="4953877"/>
              <a:chOff x="1281915" y="2023866"/>
              <a:chExt cx="773347" cy="4397995"/>
            </a:xfrm>
          </p:grpSpPr>
          <p:sp>
            <p:nvSpPr>
              <p:cNvPr id="53" name="Rectangle 52"/>
              <p:cNvSpPr/>
              <p:nvPr/>
            </p:nvSpPr>
            <p:spPr>
              <a:xfrm>
                <a:off x="1281915" y="2023866"/>
                <a:ext cx="773347" cy="4397995"/>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3" name="Straight Connector 42"/>
              <p:cNvCxnSpPr/>
              <p:nvPr/>
            </p:nvCxnSpPr>
            <p:spPr>
              <a:xfrm>
                <a:off x="1281915" y="4215466"/>
                <a:ext cx="77334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extBox 1"/>
            <p:cNvSpPr txBox="1"/>
            <p:nvPr/>
          </p:nvSpPr>
          <p:spPr>
            <a:xfrm>
              <a:off x="1767531" y="1411149"/>
              <a:ext cx="2907399" cy="5016758"/>
            </a:xfrm>
            <a:prstGeom prst="rect">
              <a:avLst/>
            </a:prstGeom>
            <a:noFill/>
          </p:spPr>
          <p:txBody>
            <a:bodyPr wrap="none" rtlCol="0">
              <a:spAutoFit/>
            </a:bodyPr>
            <a:lstStyle/>
            <a:p>
              <a:r>
                <a:rPr lang="en-US" sz="3200" dirty="0"/>
                <a:t>Pushover</a:t>
              </a:r>
            </a:p>
            <a:p>
              <a:r>
                <a:rPr lang="en-US" sz="3200" dirty="0"/>
                <a:t>Sacrificial</a:t>
              </a:r>
            </a:p>
            <a:p>
              <a:r>
                <a:rPr lang="en-US" sz="3200" dirty="0"/>
                <a:t>Accommodating</a:t>
              </a:r>
            </a:p>
            <a:p>
              <a:r>
                <a:rPr lang="en-US" sz="3200" dirty="0"/>
                <a:t>Obliging</a:t>
              </a:r>
            </a:p>
            <a:p>
              <a:r>
                <a:rPr lang="en-US" sz="3200" dirty="0"/>
                <a:t>Supportive</a:t>
              </a:r>
            </a:p>
            <a:p>
              <a:r>
                <a:rPr lang="en-US" sz="3200" dirty="0"/>
                <a:t>Helpful</a:t>
              </a:r>
            </a:p>
            <a:p>
              <a:r>
                <a:rPr lang="en-US" sz="3200" dirty="0"/>
                <a:t>Self-Protective</a:t>
              </a:r>
            </a:p>
            <a:p>
              <a:r>
                <a:rPr lang="en-US" sz="3200" dirty="0"/>
                <a:t>Suspicious</a:t>
              </a:r>
            </a:p>
            <a:p>
              <a:r>
                <a:rPr lang="en-US" sz="3200" dirty="0"/>
                <a:t>Distrusting</a:t>
              </a:r>
            </a:p>
            <a:p>
              <a:r>
                <a:rPr lang="en-US" sz="3200" dirty="0"/>
                <a:t>Self-Focused</a:t>
              </a:r>
            </a:p>
          </p:txBody>
        </p:sp>
        <p:sp>
          <p:nvSpPr>
            <p:cNvPr id="7" name="TextBox 6"/>
            <p:cNvSpPr txBox="1"/>
            <p:nvPr/>
          </p:nvSpPr>
          <p:spPr>
            <a:xfrm>
              <a:off x="698799" y="1723088"/>
              <a:ext cx="892204" cy="3539431"/>
            </a:xfrm>
            <a:prstGeom prst="rect">
              <a:avLst/>
            </a:prstGeom>
            <a:noFill/>
          </p:spPr>
          <p:txBody>
            <a:bodyPr wrap="none" rtlCol="0">
              <a:spAutoFit/>
            </a:bodyPr>
            <a:lstStyle/>
            <a:p>
              <a:pPr algn="ctr"/>
              <a:r>
                <a:rPr lang="en-US" sz="1400" dirty="0">
                  <a:solidFill>
                    <a:srgbClr val="000000"/>
                  </a:solidFill>
                </a:rPr>
                <a:t>Very High</a:t>
              </a:r>
            </a:p>
            <a:p>
              <a:pPr algn="ctr"/>
              <a:endParaRPr lang="en-US" sz="1400" dirty="0">
                <a:solidFill>
                  <a:srgbClr val="000000"/>
                </a:solidFill>
              </a:endParaRPr>
            </a:p>
            <a:p>
              <a:pPr algn="ctr"/>
              <a:endParaRPr lang="en-US" sz="1400" dirty="0">
                <a:solidFill>
                  <a:srgbClr val="000000"/>
                </a:solidFill>
              </a:endParaRPr>
            </a:p>
            <a:p>
              <a:pPr algn="ctr"/>
              <a:endParaRPr lang="en-US" sz="1400" dirty="0">
                <a:solidFill>
                  <a:srgbClr val="000000"/>
                </a:solidFill>
              </a:endParaRPr>
            </a:p>
            <a:p>
              <a:pPr algn="ctr"/>
              <a:r>
                <a:rPr lang="en-US" sz="1400" dirty="0">
                  <a:solidFill>
                    <a:srgbClr val="000000"/>
                  </a:solidFill>
                </a:rPr>
                <a:t>High</a:t>
              </a:r>
            </a:p>
            <a:p>
              <a:pPr algn="ctr"/>
              <a:endParaRPr lang="en-US" sz="1400" dirty="0">
                <a:solidFill>
                  <a:srgbClr val="000000"/>
                </a:solidFill>
              </a:endParaRPr>
            </a:p>
            <a:p>
              <a:pPr algn="ctr"/>
              <a:endParaRPr lang="en-US" sz="1400" dirty="0">
                <a:solidFill>
                  <a:srgbClr val="000000"/>
                </a:solidFill>
              </a:endParaRPr>
            </a:p>
            <a:p>
              <a:pPr algn="ctr"/>
              <a:endParaRPr lang="en-US" sz="1400" dirty="0">
                <a:solidFill>
                  <a:srgbClr val="000000"/>
                </a:solidFill>
              </a:endParaRPr>
            </a:p>
            <a:p>
              <a:pPr algn="ctr"/>
              <a:r>
                <a:rPr lang="en-US" sz="1400" dirty="0">
                  <a:solidFill>
                    <a:srgbClr val="000000"/>
                  </a:solidFill>
                </a:rPr>
                <a:t>Average</a:t>
              </a:r>
            </a:p>
            <a:p>
              <a:pPr algn="ctr"/>
              <a:endParaRPr lang="en-US" sz="1400" dirty="0">
                <a:solidFill>
                  <a:srgbClr val="000000"/>
                </a:solidFill>
              </a:endParaRPr>
            </a:p>
            <a:p>
              <a:pPr algn="ctr"/>
              <a:endParaRPr lang="en-US" sz="1400" dirty="0">
                <a:solidFill>
                  <a:srgbClr val="000000"/>
                </a:solidFill>
              </a:endParaRPr>
            </a:p>
            <a:p>
              <a:pPr algn="ctr"/>
              <a:endParaRPr lang="en-US" sz="1400" dirty="0">
                <a:solidFill>
                  <a:srgbClr val="000000"/>
                </a:solidFill>
              </a:endParaRPr>
            </a:p>
            <a:p>
              <a:pPr algn="ctr"/>
              <a:r>
                <a:rPr lang="en-US" sz="1400" dirty="0">
                  <a:solidFill>
                    <a:srgbClr val="000000"/>
                  </a:solidFill>
                </a:rPr>
                <a:t>Low</a:t>
              </a:r>
            </a:p>
            <a:p>
              <a:pPr algn="ctr"/>
              <a:endParaRPr lang="en-US" sz="1400" dirty="0">
                <a:solidFill>
                  <a:srgbClr val="000000"/>
                </a:solidFill>
              </a:endParaRPr>
            </a:p>
            <a:p>
              <a:pPr algn="ctr"/>
              <a:endParaRPr lang="en-US" sz="1400" dirty="0">
                <a:solidFill>
                  <a:srgbClr val="000000"/>
                </a:solidFill>
              </a:endParaRPr>
            </a:p>
            <a:p>
              <a:pPr algn="ctr"/>
              <a:r>
                <a:rPr lang="en-US" sz="1400" dirty="0">
                  <a:solidFill>
                    <a:srgbClr val="000000"/>
                  </a:solidFill>
                </a:rPr>
                <a:t>Very low</a:t>
              </a:r>
            </a:p>
          </p:txBody>
        </p:sp>
      </p:grpSp>
      <p:grpSp>
        <p:nvGrpSpPr>
          <p:cNvPr id="10" name="Group 9"/>
          <p:cNvGrpSpPr/>
          <p:nvPr/>
        </p:nvGrpSpPr>
        <p:grpSpPr>
          <a:xfrm>
            <a:off x="48686" y="1125892"/>
            <a:ext cx="699192" cy="2031325"/>
            <a:chOff x="556686" y="1230261"/>
            <a:chExt cx="699192" cy="2031325"/>
          </a:xfrm>
        </p:grpSpPr>
        <p:sp>
          <p:nvSpPr>
            <p:cNvPr id="11" name="TextBox 10"/>
            <p:cNvSpPr txBox="1"/>
            <p:nvPr/>
          </p:nvSpPr>
          <p:spPr>
            <a:xfrm>
              <a:off x="556686" y="1230261"/>
              <a:ext cx="699192" cy="2031325"/>
            </a:xfrm>
            <a:prstGeom prst="rect">
              <a:avLst/>
            </a:prstGeom>
            <a:noFill/>
          </p:spPr>
          <p:txBody>
            <a:bodyPr wrap="none" rtlCol="0">
              <a:spAutoFit/>
            </a:bodyPr>
            <a:lstStyle/>
            <a:p>
              <a:r>
                <a:rPr lang="en-US" dirty="0"/>
                <a:t>Need</a:t>
              </a:r>
            </a:p>
            <a:p>
              <a:endParaRPr lang="en-US" dirty="0"/>
            </a:p>
            <a:p>
              <a:endParaRPr lang="en-US" dirty="0"/>
            </a:p>
            <a:p>
              <a:endParaRPr lang="en-US" dirty="0"/>
            </a:p>
            <a:p>
              <a:endParaRPr lang="en-US" dirty="0"/>
            </a:p>
            <a:p>
              <a:endParaRPr lang="en-US" dirty="0"/>
            </a:p>
            <a:p>
              <a:r>
                <a:rPr lang="en-US" dirty="0"/>
                <a:t>Want</a:t>
              </a:r>
            </a:p>
          </p:txBody>
        </p:sp>
        <p:cxnSp>
          <p:nvCxnSpPr>
            <p:cNvPr id="12" name="Straight Arrow Connector 11"/>
            <p:cNvCxnSpPr/>
            <p:nvPr/>
          </p:nvCxnSpPr>
          <p:spPr>
            <a:xfrm>
              <a:off x="922011" y="1809381"/>
              <a:ext cx="0" cy="91440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grpSp>
      <p:sp>
        <p:nvSpPr>
          <p:cNvPr id="13" name="Rectangle 12"/>
          <p:cNvSpPr/>
          <p:nvPr/>
        </p:nvSpPr>
        <p:spPr>
          <a:xfrm>
            <a:off x="6175223" y="1313472"/>
            <a:ext cx="4875768" cy="2246769"/>
          </a:xfrm>
          <a:prstGeom prst="rect">
            <a:avLst/>
          </a:prstGeom>
        </p:spPr>
        <p:txBody>
          <a:bodyPr wrap="square">
            <a:spAutoFit/>
          </a:bodyPr>
          <a:lstStyle/>
          <a:p>
            <a:r>
              <a:rPr lang="en-US" sz="2800" b="1" dirty="0">
                <a:solidFill>
                  <a:srgbClr val="CCCC00"/>
                </a:solidFill>
                <a:latin typeface="Arial"/>
                <a:cs typeface="Arial"/>
              </a:rPr>
              <a:t>The Altruistic Attractor: </a:t>
            </a:r>
            <a:r>
              <a:rPr lang="en-US" sz="2800" dirty="0">
                <a:latin typeface="Arial"/>
                <a:cs typeface="Arial"/>
              </a:rPr>
              <a:t>This attractor is an expression of the need, drive or energy to benefit others at the </a:t>
            </a:r>
            <a:r>
              <a:rPr lang="en-US" sz="2800" i="1" u="sng" dirty="0">
                <a:latin typeface="Arial"/>
                <a:cs typeface="Arial"/>
              </a:rPr>
              <a:t>expense</a:t>
            </a:r>
            <a:r>
              <a:rPr lang="en-US" sz="2800" dirty="0">
                <a:latin typeface="Arial"/>
                <a:cs typeface="Arial"/>
              </a:rPr>
              <a:t> of self.</a:t>
            </a:r>
          </a:p>
        </p:txBody>
      </p:sp>
      <p:pic>
        <p:nvPicPr>
          <p:cNvPr id="14" name="Picture 13" descr="1000509261001_1553982855001_Bio-Radio-Mother-Theresa-SF.jpg">
            <a:extLst>
              <a:ext uri="{FF2B5EF4-FFF2-40B4-BE49-F238E27FC236}">
                <a16:creationId xmlns:a16="http://schemas.microsoft.com/office/drawing/2014/main" id="{191639C5-F694-44F6-8ED2-4EBA2FDE6A2A}"/>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175223" y="3679391"/>
            <a:ext cx="5122831" cy="2881593"/>
          </a:xfrm>
          <a:prstGeom prst="rect">
            <a:avLst/>
          </a:prstGeom>
        </p:spPr>
      </p:pic>
    </p:spTree>
    <p:extLst>
      <p:ext uri="{BB962C8B-B14F-4D97-AF65-F5344CB8AC3E}">
        <p14:creationId xmlns:p14="http://schemas.microsoft.com/office/powerpoint/2010/main" val="2220756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17136" y="297016"/>
            <a:ext cx="2916183" cy="769441"/>
          </a:xfrm>
          <a:prstGeom prst="rect">
            <a:avLst/>
          </a:prstGeom>
          <a:noFill/>
        </p:spPr>
        <p:txBody>
          <a:bodyPr wrap="none" rtlCol="0">
            <a:spAutoFit/>
          </a:bodyPr>
          <a:lstStyle/>
          <a:p>
            <a:pPr algn="ctr"/>
            <a:r>
              <a:rPr lang="en-US" sz="4400" dirty="0">
                <a:latin typeface="Arial"/>
                <a:cs typeface="Arial"/>
              </a:rPr>
              <a:t>Regulatory</a:t>
            </a:r>
          </a:p>
        </p:txBody>
      </p:sp>
      <p:grpSp>
        <p:nvGrpSpPr>
          <p:cNvPr id="3" name="Group 2"/>
          <p:cNvGrpSpPr/>
          <p:nvPr/>
        </p:nvGrpSpPr>
        <p:grpSpPr>
          <a:xfrm>
            <a:off x="987343" y="1284889"/>
            <a:ext cx="3606991" cy="5016758"/>
            <a:chOff x="698799" y="1411149"/>
            <a:chExt cx="3606991" cy="5016758"/>
          </a:xfrm>
        </p:grpSpPr>
        <p:grpSp>
          <p:nvGrpSpPr>
            <p:cNvPr id="40" name="Group 39"/>
            <p:cNvGrpSpPr/>
            <p:nvPr/>
          </p:nvGrpSpPr>
          <p:grpSpPr>
            <a:xfrm>
              <a:off x="724048" y="1411149"/>
              <a:ext cx="834070" cy="4953877"/>
              <a:chOff x="1281915" y="2023866"/>
              <a:chExt cx="773347" cy="4397995"/>
            </a:xfrm>
          </p:grpSpPr>
          <p:sp>
            <p:nvSpPr>
              <p:cNvPr id="53" name="Rectangle 52"/>
              <p:cNvSpPr/>
              <p:nvPr/>
            </p:nvSpPr>
            <p:spPr>
              <a:xfrm>
                <a:off x="1281915" y="2023866"/>
                <a:ext cx="773347" cy="4397995"/>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3" name="Straight Connector 42"/>
              <p:cNvCxnSpPr/>
              <p:nvPr/>
            </p:nvCxnSpPr>
            <p:spPr>
              <a:xfrm>
                <a:off x="1281915" y="4215466"/>
                <a:ext cx="773347"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2" name="TextBox 1"/>
            <p:cNvSpPr txBox="1"/>
            <p:nvPr/>
          </p:nvSpPr>
          <p:spPr>
            <a:xfrm>
              <a:off x="1767531" y="1411149"/>
              <a:ext cx="2538259" cy="5016758"/>
            </a:xfrm>
            <a:prstGeom prst="rect">
              <a:avLst/>
            </a:prstGeom>
            <a:noFill/>
          </p:spPr>
          <p:txBody>
            <a:bodyPr wrap="none" rtlCol="0">
              <a:spAutoFit/>
            </a:bodyPr>
            <a:lstStyle/>
            <a:p>
              <a:r>
                <a:rPr lang="en-US" sz="3200" dirty="0"/>
                <a:t>Black &amp; White</a:t>
              </a:r>
            </a:p>
            <a:p>
              <a:r>
                <a:rPr lang="en-US" sz="3200" dirty="0"/>
                <a:t>Fixed</a:t>
              </a:r>
            </a:p>
            <a:p>
              <a:r>
                <a:rPr lang="en-US" sz="3200" dirty="0"/>
                <a:t>Systemic</a:t>
              </a:r>
            </a:p>
            <a:p>
              <a:r>
                <a:rPr lang="en-US" sz="3200" dirty="0"/>
                <a:t>Orderly</a:t>
              </a:r>
            </a:p>
            <a:p>
              <a:r>
                <a:rPr lang="en-US" sz="3200" dirty="0"/>
                <a:t>Disciplined</a:t>
              </a:r>
            </a:p>
            <a:p>
              <a:r>
                <a:rPr lang="en-US" sz="3200" dirty="0"/>
                <a:t>Open-Minded</a:t>
              </a:r>
            </a:p>
            <a:p>
              <a:r>
                <a:rPr lang="en-US" sz="3200" dirty="0"/>
                <a:t>Flexible</a:t>
              </a:r>
            </a:p>
            <a:p>
              <a:r>
                <a:rPr lang="en-US" sz="3200" dirty="0"/>
                <a:t>Independent</a:t>
              </a:r>
            </a:p>
            <a:p>
              <a:r>
                <a:rPr lang="en-US" sz="3200" dirty="0"/>
                <a:t>Spontaneous</a:t>
              </a:r>
            </a:p>
            <a:p>
              <a:r>
                <a:rPr lang="en-US" sz="3200" dirty="0"/>
                <a:t>Defiant</a:t>
              </a:r>
            </a:p>
          </p:txBody>
        </p:sp>
        <p:sp>
          <p:nvSpPr>
            <p:cNvPr id="7" name="TextBox 6"/>
            <p:cNvSpPr txBox="1"/>
            <p:nvPr/>
          </p:nvSpPr>
          <p:spPr>
            <a:xfrm>
              <a:off x="698799" y="3024954"/>
              <a:ext cx="892204" cy="1815882"/>
            </a:xfrm>
            <a:prstGeom prst="rect">
              <a:avLst/>
            </a:prstGeom>
            <a:noFill/>
          </p:spPr>
          <p:txBody>
            <a:bodyPr wrap="none" rtlCol="0">
              <a:spAutoFit/>
            </a:bodyPr>
            <a:lstStyle/>
            <a:p>
              <a:pPr algn="ctr"/>
              <a:r>
                <a:rPr lang="en-US" sz="1400" dirty="0">
                  <a:solidFill>
                    <a:schemeClr val="bg1"/>
                  </a:solidFill>
                </a:rPr>
                <a:t>Very High</a:t>
              </a:r>
            </a:p>
            <a:p>
              <a:pPr algn="ctr"/>
              <a:endParaRPr lang="en-US" sz="1400" dirty="0">
                <a:solidFill>
                  <a:schemeClr val="bg1"/>
                </a:solidFill>
              </a:endParaRPr>
            </a:p>
            <a:p>
              <a:pPr algn="ctr"/>
              <a:r>
                <a:rPr lang="en-US" sz="1400" dirty="0">
                  <a:solidFill>
                    <a:schemeClr val="bg1"/>
                  </a:solidFill>
                </a:rPr>
                <a:t>High</a:t>
              </a:r>
            </a:p>
            <a:p>
              <a:pPr algn="ctr"/>
              <a:endParaRPr lang="en-US" sz="1400" dirty="0">
                <a:solidFill>
                  <a:schemeClr val="bg1"/>
                </a:solidFill>
              </a:endParaRPr>
            </a:p>
            <a:p>
              <a:pPr algn="ctr"/>
              <a:r>
                <a:rPr lang="en-US" sz="1400" dirty="0">
                  <a:solidFill>
                    <a:schemeClr val="bg1"/>
                  </a:solidFill>
                </a:rPr>
                <a:t>Average</a:t>
              </a:r>
            </a:p>
            <a:p>
              <a:pPr algn="ctr"/>
              <a:endParaRPr lang="en-US" sz="1400" dirty="0">
                <a:solidFill>
                  <a:schemeClr val="bg1"/>
                </a:solidFill>
              </a:endParaRPr>
            </a:p>
            <a:p>
              <a:pPr algn="ctr"/>
              <a:r>
                <a:rPr lang="en-US" sz="1400" dirty="0">
                  <a:solidFill>
                    <a:schemeClr val="bg1"/>
                  </a:solidFill>
                </a:rPr>
                <a:t>Low</a:t>
              </a:r>
            </a:p>
            <a:p>
              <a:pPr algn="ctr"/>
              <a:r>
                <a:rPr lang="en-US" sz="1400" dirty="0">
                  <a:solidFill>
                    <a:schemeClr val="bg1"/>
                  </a:solidFill>
                </a:rPr>
                <a:t>Very low</a:t>
              </a:r>
            </a:p>
          </p:txBody>
        </p:sp>
      </p:grpSp>
      <p:grpSp>
        <p:nvGrpSpPr>
          <p:cNvPr id="10" name="Group 9"/>
          <p:cNvGrpSpPr/>
          <p:nvPr/>
        </p:nvGrpSpPr>
        <p:grpSpPr>
          <a:xfrm>
            <a:off x="48686" y="1178077"/>
            <a:ext cx="699192" cy="2031325"/>
            <a:chOff x="556686" y="1230261"/>
            <a:chExt cx="699192" cy="2031325"/>
          </a:xfrm>
        </p:grpSpPr>
        <p:sp>
          <p:nvSpPr>
            <p:cNvPr id="11" name="TextBox 10"/>
            <p:cNvSpPr txBox="1"/>
            <p:nvPr/>
          </p:nvSpPr>
          <p:spPr>
            <a:xfrm>
              <a:off x="556686" y="1230261"/>
              <a:ext cx="699192" cy="2031325"/>
            </a:xfrm>
            <a:prstGeom prst="rect">
              <a:avLst/>
            </a:prstGeom>
            <a:noFill/>
          </p:spPr>
          <p:txBody>
            <a:bodyPr wrap="none" rtlCol="0">
              <a:spAutoFit/>
            </a:bodyPr>
            <a:lstStyle/>
            <a:p>
              <a:r>
                <a:rPr lang="en-US" dirty="0"/>
                <a:t>Need</a:t>
              </a:r>
            </a:p>
            <a:p>
              <a:endParaRPr lang="en-US" dirty="0"/>
            </a:p>
            <a:p>
              <a:endParaRPr lang="en-US" dirty="0"/>
            </a:p>
            <a:p>
              <a:endParaRPr lang="en-US" dirty="0"/>
            </a:p>
            <a:p>
              <a:endParaRPr lang="en-US" dirty="0"/>
            </a:p>
            <a:p>
              <a:endParaRPr lang="en-US" dirty="0"/>
            </a:p>
            <a:p>
              <a:r>
                <a:rPr lang="en-US" dirty="0"/>
                <a:t>Want</a:t>
              </a:r>
            </a:p>
          </p:txBody>
        </p:sp>
        <p:cxnSp>
          <p:nvCxnSpPr>
            <p:cNvPr id="12" name="Straight Arrow Connector 11"/>
            <p:cNvCxnSpPr/>
            <p:nvPr/>
          </p:nvCxnSpPr>
          <p:spPr>
            <a:xfrm>
              <a:off x="922011" y="1809381"/>
              <a:ext cx="0" cy="91440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grpSp>
      <p:sp>
        <p:nvSpPr>
          <p:cNvPr id="13" name="Rectangle 12"/>
          <p:cNvSpPr/>
          <p:nvPr/>
        </p:nvSpPr>
        <p:spPr>
          <a:xfrm>
            <a:off x="5418233" y="1501242"/>
            <a:ext cx="5798408" cy="2677656"/>
          </a:xfrm>
          <a:prstGeom prst="rect">
            <a:avLst/>
          </a:prstGeom>
        </p:spPr>
        <p:txBody>
          <a:bodyPr wrap="square">
            <a:spAutoFit/>
          </a:bodyPr>
          <a:lstStyle/>
          <a:p>
            <a:r>
              <a:rPr lang="en-US" sz="2800" b="1" dirty="0">
                <a:latin typeface="Arial"/>
                <a:cs typeface="Arial"/>
              </a:rPr>
              <a:t>The Regulatory Attractor:</a:t>
            </a:r>
            <a:endParaRPr lang="en-US" sz="2800" dirty="0">
              <a:latin typeface="Arial"/>
              <a:cs typeface="Arial"/>
            </a:endParaRPr>
          </a:p>
          <a:p>
            <a:r>
              <a:rPr lang="en-US" sz="2800" dirty="0">
                <a:latin typeface="Arial"/>
                <a:cs typeface="Arial"/>
              </a:rPr>
              <a:t>This motivation is to promote a black &amp; white mindset and a traditional/reliable approach to problems and challenges through standards, rules, and protocols.</a:t>
            </a:r>
          </a:p>
        </p:txBody>
      </p:sp>
      <p:pic>
        <p:nvPicPr>
          <p:cNvPr id="14" name="Picture 13" descr="cop_hand_up_000018137672XLarge.jpg">
            <a:extLst>
              <a:ext uri="{FF2B5EF4-FFF2-40B4-BE49-F238E27FC236}">
                <a16:creationId xmlns:a16="http://schemas.microsoft.com/office/drawing/2014/main" id="{C2BBAB68-6957-4946-88EB-0DA58BB7A404}"/>
              </a:ext>
            </a:extLst>
          </p:cNvPr>
          <p:cNvPicPr>
            <a:picLocks noChangeAspect="1"/>
          </p:cNvPicPr>
          <p:nvPr/>
        </p:nvPicPr>
        <p:blipFill rotWithShape="1">
          <a:blip r:embed="rId3">
            <a:extLst>
              <a:ext uri="{28A0092B-C50C-407E-A947-70E740481C1C}">
                <a14:useLocalDpi xmlns:a14="http://schemas.microsoft.com/office/drawing/2010/main" val="0"/>
              </a:ext>
            </a:extLst>
          </a:blip>
          <a:srcRect b="15414"/>
          <a:stretch/>
        </p:blipFill>
        <p:spPr>
          <a:xfrm>
            <a:off x="6096000" y="4178898"/>
            <a:ext cx="4267199" cy="2400300"/>
          </a:xfrm>
          <a:prstGeom prst="rect">
            <a:avLst/>
          </a:prstGeom>
        </p:spPr>
      </p:pic>
    </p:spTree>
    <p:extLst>
      <p:ext uri="{BB962C8B-B14F-4D97-AF65-F5344CB8AC3E}">
        <p14:creationId xmlns:p14="http://schemas.microsoft.com/office/powerpoint/2010/main" val="3969828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fade">
                                      <p:cBhvr>
                                        <p:cTn id="10"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87268" y="297016"/>
            <a:ext cx="2975920" cy="769441"/>
          </a:xfrm>
          <a:prstGeom prst="rect">
            <a:avLst/>
          </a:prstGeom>
          <a:noFill/>
        </p:spPr>
        <p:txBody>
          <a:bodyPr wrap="none" rtlCol="0">
            <a:spAutoFit/>
          </a:bodyPr>
          <a:lstStyle/>
          <a:p>
            <a:pPr algn="ctr"/>
            <a:r>
              <a:rPr lang="en-US" sz="4400" dirty="0">
                <a:latin typeface="Arial"/>
                <a:cs typeface="Arial"/>
              </a:rPr>
              <a:t>Theoretical</a:t>
            </a:r>
          </a:p>
        </p:txBody>
      </p:sp>
      <p:grpSp>
        <p:nvGrpSpPr>
          <p:cNvPr id="3" name="Group 2"/>
          <p:cNvGrpSpPr/>
          <p:nvPr/>
        </p:nvGrpSpPr>
        <p:grpSpPr>
          <a:xfrm>
            <a:off x="1039530" y="1176496"/>
            <a:ext cx="3986767" cy="5054843"/>
            <a:chOff x="698799" y="1310183"/>
            <a:chExt cx="4084574" cy="5054843"/>
          </a:xfrm>
        </p:grpSpPr>
        <p:grpSp>
          <p:nvGrpSpPr>
            <p:cNvPr id="40" name="Group 39"/>
            <p:cNvGrpSpPr/>
            <p:nvPr/>
          </p:nvGrpSpPr>
          <p:grpSpPr>
            <a:xfrm>
              <a:off x="724048" y="1411149"/>
              <a:ext cx="834070" cy="4953877"/>
              <a:chOff x="1281915" y="2023866"/>
              <a:chExt cx="773347" cy="4397995"/>
            </a:xfrm>
          </p:grpSpPr>
          <p:sp>
            <p:nvSpPr>
              <p:cNvPr id="53" name="Rectangle 52"/>
              <p:cNvSpPr/>
              <p:nvPr/>
            </p:nvSpPr>
            <p:spPr>
              <a:xfrm>
                <a:off x="1281915" y="2023866"/>
                <a:ext cx="773347" cy="4397995"/>
              </a:xfrm>
              <a:prstGeom prst="rect">
                <a:avLst/>
              </a:prstGeom>
              <a:solidFill>
                <a:srgbClr val="7C3E0A"/>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3" name="Straight Connector 42"/>
              <p:cNvCxnSpPr/>
              <p:nvPr/>
            </p:nvCxnSpPr>
            <p:spPr>
              <a:xfrm>
                <a:off x="1281915" y="4215466"/>
                <a:ext cx="773347"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2" name="TextBox 1"/>
            <p:cNvSpPr txBox="1"/>
            <p:nvPr/>
          </p:nvSpPr>
          <p:spPr>
            <a:xfrm>
              <a:off x="1767531" y="1310183"/>
              <a:ext cx="3015842" cy="5016758"/>
            </a:xfrm>
            <a:prstGeom prst="rect">
              <a:avLst/>
            </a:prstGeom>
            <a:noFill/>
          </p:spPr>
          <p:txBody>
            <a:bodyPr wrap="none" rtlCol="0">
              <a:spAutoFit/>
            </a:bodyPr>
            <a:lstStyle/>
            <a:p>
              <a:r>
                <a:rPr lang="en-US" sz="3200" dirty="0"/>
                <a:t>Scholarly</a:t>
              </a:r>
            </a:p>
            <a:p>
              <a:r>
                <a:rPr lang="en-US" sz="3200" dirty="0"/>
                <a:t>Fact Finder</a:t>
              </a:r>
            </a:p>
            <a:p>
              <a:r>
                <a:rPr lang="en-US" sz="3200" dirty="0"/>
                <a:t>Studious</a:t>
              </a:r>
            </a:p>
            <a:p>
              <a:r>
                <a:rPr lang="en-US" sz="3200" dirty="0"/>
                <a:t>Investigative</a:t>
              </a:r>
            </a:p>
            <a:p>
              <a:r>
                <a:rPr lang="en-US" sz="3200" dirty="0"/>
                <a:t>Inquisitive</a:t>
              </a:r>
            </a:p>
            <a:p>
              <a:r>
                <a:rPr lang="en-US" sz="3200" dirty="0"/>
                <a:t>Reflective</a:t>
              </a:r>
            </a:p>
            <a:p>
              <a:r>
                <a:rPr lang="en-US" sz="3200" dirty="0"/>
                <a:t>Street Smart</a:t>
              </a:r>
            </a:p>
            <a:p>
              <a:r>
                <a:rPr lang="en-US" sz="3200" dirty="0"/>
                <a:t>Intuitive</a:t>
              </a:r>
            </a:p>
            <a:p>
              <a:r>
                <a:rPr lang="en-US" sz="3200" dirty="0"/>
                <a:t>Surface Analyzer</a:t>
              </a:r>
            </a:p>
            <a:p>
              <a:r>
                <a:rPr lang="en-US" sz="3200" dirty="0"/>
                <a:t>Disinterested</a:t>
              </a:r>
            </a:p>
          </p:txBody>
        </p:sp>
        <p:sp>
          <p:nvSpPr>
            <p:cNvPr id="7" name="TextBox 6"/>
            <p:cNvSpPr txBox="1"/>
            <p:nvPr/>
          </p:nvSpPr>
          <p:spPr>
            <a:xfrm>
              <a:off x="698799" y="2101871"/>
              <a:ext cx="892204" cy="3323987"/>
            </a:xfrm>
            <a:prstGeom prst="rect">
              <a:avLst/>
            </a:prstGeom>
            <a:noFill/>
          </p:spPr>
          <p:txBody>
            <a:bodyPr wrap="none" rtlCol="0">
              <a:spAutoFit/>
            </a:bodyPr>
            <a:lstStyle/>
            <a:p>
              <a:pPr algn="ctr"/>
              <a:r>
                <a:rPr lang="en-US" sz="1400" dirty="0">
                  <a:solidFill>
                    <a:schemeClr val="bg1"/>
                  </a:solidFill>
                </a:rPr>
                <a:t>Very High</a:t>
              </a:r>
            </a:p>
            <a:p>
              <a:pPr algn="ctr"/>
              <a:endParaRPr lang="en-US" sz="1400" dirty="0">
                <a:solidFill>
                  <a:schemeClr val="bg1"/>
                </a:solidFill>
              </a:endParaRPr>
            </a:p>
            <a:p>
              <a:pPr algn="ctr"/>
              <a:endParaRPr lang="en-US" sz="1400" dirty="0">
                <a:solidFill>
                  <a:schemeClr val="bg1"/>
                </a:solidFill>
              </a:endParaRPr>
            </a:p>
            <a:p>
              <a:pPr algn="ctr"/>
              <a:endParaRPr lang="en-US" sz="1400" dirty="0">
                <a:solidFill>
                  <a:schemeClr val="bg1"/>
                </a:solidFill>
              </a:endParaRPr>
            </a:p>
            <a:p>
              <a:pPr algn="ctr"/>
              <a:endParaRPr lang="en-US" sz="1400" dirty="0">
                <a:solidFill>
                  <a:schemeClr val="bg1"/>
                </a:solidFill>
              </a:endParaRPr>
            </a:p>
            <a:p>
              <a:pPr algn="ctr"/>
              <a:r>
                <a:rPr lang="en-US" sz="1400" dirty="0">
                  <a:solidFill>
                    <a:schemeClr val="bg1"/>
                  </a:solidFill>
                </a:rPr>
                <a:t>High</a:t>
              </a:r>
            </a:p>
            <a:p>
              <a:pPr algn="ctr"/>
              <a:endParaRPr lang="en-US" sz="1400" dirty="0">
                <a:solidFill>
                  <a:schemeClr val="bg1"/>
                </a:solidFill>
              </a:endParaRPr>
            </a:p>
            <a:p>
              <a:pPr algn="ctr"/>
              <a:endParaRPr lang="en-US" sz="1400" dirty="0">
                <a:solidFill>
                  <a:schemeClr val="bg1"/>
                </a:solidFill>
              </a:endParaRPr>
            </a:p>
            <a:p>
              <a:pPr algn="ctr"/>
              <a:endParaRPr lang="en-US" sz="1400" dirty="0">
                <a:solidFill>
                  <a:schemeClr val="bg1"/>
                </a:solidFill>
              </a:endParaRPr>
            </a:p>
            <a:p>
              <a:pPr algn="ctr"/>
              <a:r>
                <a:rPr lang="en-US" sz="1400" dirty="0">
                  <a:solidFill>
                    <a:schemeClr val="bg1"/>
                  </a:solidFill>
                </a:rPr>
                <a:t>Average</a:t>
              </a:r>
            </a:p>
            <a:p>
              <a:pPr algn="ctr"/>
              <a:endParaRPr lang="en-US" sz="1400" dirty="0">
                <a:solidFill>
                  <a:schemeClr val="bg1"/>
                </a:solidFill>
              </a:endParaRPr>
            </a:p>
            <a:p>
              <a:pPr algn="ctr"/>
              <a:endParaRPr lang="en-US" sz="1400" dirty="0">
                <a:solidFill>
                  <a:schemeClr val="bg1"/>
                </a:solidFill>
              </a:endParaRPr>
            </a:p>
            <a:p>
              <a:pPr algn="ctr"/>
              <a:r>
                <a:rPr lang="en-US" sz="1400" dirty="0">
                  <a:solidFill>
                    <a:schemeClr val="bg1"/>
                  </a:solidFill>
                </a:rPr>
                <a:t>Low</a:t>
              </a:r>
            </a:p>
            <a:p>
              <a:pPr algn="ctr"/>
              <a:endParaRPr lang="en-US" sz="1400" dirty="0">
                <a:solidFill>
                  <a:schemeClr val="bg1"/>
                </a:solidFill>
              </a:endParaRPr>
            </a:p>
            <a:p>
              <a:pPr algn="ctr"/>
              <a:r>
                <a:rPr lang="en-US" sz="1400" dirty="0">
                  <a:solidFill>
                    <a:schemeClr val="bg1"/>
                  </a:solidFill>
                </a:rPr>
                <a:t>Very low</a:t>
              </a:r>
            </a:p>
          </p:txBody>
        </p:sp>
      </p:grpSp>
      <p:grpSp>
        <p:nvGrpSpPr>
          <p:cNvPr id="10" name="Group 9"/>
          <p:cNvGrpSpPr/>
          <p:nvPr/>
        </p:nvGrpSpPr>
        <p:grpSpPr>
          <a:xfrm>
            <a:off x="48686" y="1178077"/>
            <a:ext cx="682450" cy="2031325"/>
            <a:chOff x="556686" y="1230261"/>
            <a:chExt cx="699192" cy="2031325"/>
          </a:xfrm>
        </p:grpSpPr>
        <p:sp>
          <p:nvSpPr>
            <p:cNvPr id="11" name="TextBox 10"/>
            <p:cNvSpPr txBox="1"/>
            <p:nvPr/>
          </p:nvSpPr>
          <p:spPr>
            <a:xfrm>
              <a:off x="556686" y="1230261"/>
              <a:ext cx="699192" cy="2031325"/>
            </a:xfrm>
            <a:prstGeom prst="rect">
              <a:avLst/>
            </a:prstGeom>
            <a:noFill/>
          </p:spPr>
          <p:txBody>
            <a:bodyPr wrap="none" rtlCol="0">
              <a:spAutoFit/>
            </a:bodyPr>
            <a:lstStyle/>
            <a:p>
              <a:r>
                <a:rPr lang="en-US" dirty="0"/>
                <a:t>Need</a:t>
              </a:r>
            </a:p>
            <a:p>
              <a:endParaRPr lang="en-US" dirty="0"/>
            </a:p>
            <a:p>
              <a:endParaRPr lang="en-US" dirty="0"/>
            </a:p>
            <a:p>
              <a:endParaRPr lang="en-US" dirty="0"/>
            </a:p>
            <a:p>
              <a:endParaRPr lang="en-US" dirty="0"/>
            </a:p>
            <a:p>
              <a:endParaRPr lang="en-US" dirty="0"/>
            </a:p>
            <a:p>
              <a:r>
                <a:rPr lang="en-US" dirty="0"/>
                <a:t>Want</a:t>
              </a:r>
            </a:p>
          </p:txBody>
        </p:sp>
        <p:cxnSp>
          <p:nvCxnSpPr>
            <p:cNvPr id="12" name="Straight Arrow Connector 11"/>
            <p:cNvCxnSpPr/>
            <p:nvPr/>
          </p:nvCxnSpPr>
          <p:spPr>
            <a:xfrm>
              <a:off x="922011" y="1809381"/>
              <a:ext cx="0" cy="91440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grpSp>
      <p:sp>
        <p:nvSpPr>
          <p:cNvPr id="13" name="Rectangle 12"/>
          <p:cNvSpPr/>
          <p:nvPr/>
        </p:nvSpPr>
        <p:spPr>
          <a:xfrm>
            <a:off x="6362501" y="1267453"/>
            <a:ext cx="5037019" cy="2677656"/>
          </a:xfrm>
          <a:prstGeom prst="rect">
            <a:avLst/>
          </a:prstGeom>
        </p:spPr>
        <p:txBody>
          <a:bodyPr wrap="square">
            <a:spAutoFit/>
          </a:bodyPr>
          <a:lstStyle/>
          <a:p>
            <a:r>
              <a:rPr lang="en-US" sz="2800" b="1" dirty="0">
                <a:solidFill>
                  <a:srgbClr val="7C3E0A"/>
                </a:solidFill>
                <a:latin typeface="Arial"/>
                <a:cs typeface="Arial"/>
              </a:rPr>
              <a:t>The Theoretical Attractor: </a:t>
            </a:r>
            <a:r>
              <a:rPr lang="en-US" sz="2800" dirty="0">
                <a:latin typeface="Arial"/>
                <a:cs typeface="Arial"/>
              </a:rPr>
              <a:t>The desire to uncover, discover, and recover the "truth.” This need to gain knowledge for knowledge sake.</a:t>
            </a:r>
          </a:p>
        </p:txBody>
      </p:sp>
      <p:pic>
        <p:nvPicPr>
          <p:cNvPr id="14" name="Picture 13" descr="GOOD-WILL-HUNTING_web_2.jpg">
            <a:extLst>
              <a:ext uri="{FF2B5EF4-FFF2-40B4-BE49-F238E27FC236}">
                <a16:creationId xmlns:a16="http://schemas.microsoft.com/office/drawing/2014/main" id="{25A35C3A-5DB0-4BA0-BDC6-4D2C9346845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67" r="800"/>
          <a:stretch/>
        </p:blipFill>
        <p:spPr>
          <a:xfrm>
            <a:off x="6744072" y="3968424"/>
            <a:ext cx="4760278" cy="2677657"/>
          </a:xfrm>
          <a:prstGeom prst="rect">
            <a:avLst/>
          </a:prstGeom>
        </p:spPr>
      </p:pic>
    </p:spTree>
    <p:extLst>
      <p:ext uri="{BB962C8B-B14F-4D97-AF65-F5344CB8AC3E}">
        <p14:creationId xmlns:p14="http://schemas.microsoft.com/office/powerpoint/2010/main" val="3914030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733" y="93265"/>
            <a:ext cx="10515600" cy="1325563"/>
          </a:xfrm>
        </p:spPr>
        <p:txBody>
          <a:bodyPr/>
          <a:lstStyle/>
          <a:p>
            <a:r>
              <a:rPr lang="en-US" dirty="0"/>
              <a:t>Different Motivators</a:t>
            </a:r>
          </a:p>
        </p:txBody>
      </p:sp>
      <p:sp>
        <p:nvSpPr>
          <p:cNvPr id="3" name="Footer Placeholder 2"/>
          <p:cNvSpPr>
            <a:spLocks noGrp="1"/>
          </p:cNvSpPr>
          <p:nvPr>
            <p:ph type="ftr" sz="quarter" idx="11"/>
          </p:nvPr>
        </p:nvSpPr>
        <p:spPr>
          <a:xfrm>
            <a:off x="-1129146" y="6549880"/>
            <a:ext cx="4114800" cy="365125"/>
          </a:xfrm>
        </p:spPr>
        <p:txBody>
          <a:bodyPr/>
          <a:lstStyle/>
          <a:p>
            <a:r>
              <a:rPr lang="en-US" dirty="0"/>
              <a:t>©2016 Assessments 24X7</a:t>
            </a:r>
          </a:p>
        </p:txBody>
      </p:sp>
      <p:sp>
        <p:nvSpPr>
          <p:cNvPr id="4" name="Slide Number Placeholder 3"/>
          <p:cNvSpPr>
            <a:spLocks noGrp="1"/>
          </p:cNvSpPr>
          <p:nvPr>
            <p:ph type="sldNum" sz="quarter" idx="12"/>
          </p:nvPr>
        </p:nvSpPr>
        <p:spPr/>
        <p:txBody>
          <a:bodyPr/>
          <a:lstStyle/>
          <a:p>
            <a:fld id="{35D9512D-810D-489D-B4F3-0792CA04F52C}" type="slidenum">
              <a:rPr lang="en-US" smtClean="0"/>
              <a:t>13</a:t>
            </a:fld>
            <a:endParaRPr lang="en-US"/>
          </a:p>
        </p:txBody>
      </p:sp>
      <p:sp>
        <p:nvSpPr>
          <p:cNvPr id="6" name="TextBox 5"/>
          <p:cNvSpPr txBox="1"/>
          <p:nvPr/>
        </p:nvSpPr>
        <p:spPr>
          <a:xfrm>
            <a:off x="1463040" y="3458093"/>
            <a:ext cx="1047404" cy="1446550"/>
          </a:xfrm>
          <a:prstGeom prst="rect">
            <a:avLst/>
          </a:prstGeom>
          <a:noFill/>
        </p:spPr>
        <p:txBody>
          <a:bodyPr wrap="square" rtlCol="0">
            <a:spAutoFit/>
          </a:bodyPr>
          <a:lstStyle/>
          <a:p>
            <a:pPr lvl="0" algn="ctr"/>
            <a:r>
              <a:rPr lang="en-US" sz="2200" b="1" dirty="0">
                <a:solidFill>
                  <a:schemeClr val="bg1"/>
                </a:solidFill>
              </a:rPr>
              <a:t>55%</a:t>
            </a:r>
          </a:p>
          <a:p>
            <a:pPr lvl="0" algn="ctr"/>
            <a:endParaRPr lang="en-US" sz="2200" b="1" dirty="0">
              <a:solidFill>
                <a:schemeClr val="bg1"/>
              </a:solidFill>
            </a:endParaRPr>
          </a:p>
          <a:p>
            <a:pPr lvl="0" algn="ctr"/>
            <a:endParaRPr lang="en-US" sz="2200" b="1" dirty="0">
              <a:solidFill>
                <a:schemeClr val="bg1"/>
              </a:solidFill>
            </a:endParaRPr>
          </a:p>
          <a:p>
            <a:pPr lvl="0" algn="ctr"/>
            <a:r>
              <a:rPr lang="en-US" sz="2200" b="1" dirty="0">
                <a:solidFill>
                  <a:schemeClr val="bg1"/>
                </a:solidFill>
              </a:rPr>
              <a:t>45%</a:t>
            </a:r>
          </a:p>
        </p:txBody>
      </p:sp>
      <p:sp>
        <p:nvSpPr>
          <p:cNvPr id="11" name="TextBox 10"/>
          <p:cNvSpPr txBox="1"/>
          <p:nvPr/>
        </p:nvSpPr>
        <p:spPr>
          <a:xfrm>
            <a:off x="6954982" y="3412163"/>
            <a:ext cx="1047404" cy="2123658"/>
          </a:xfrm>
          <a:prstGeom prst="rect">
            <a:avLst/>
          </a:prstGeom>
          <a:noFill/>
        </p:spPr>
        <p:txBody>
          <a:bodyPr wrap="square" rtlCol="0">
            <a:spAutoFit/>
          </a:bodyPr>
          <a:lstStyle/>
          <a:p>
            <a:pPr lvl="0" algn="ctr"/>
            <a:r>
              <a:rPr lang="en-US" sz="2200" b="1" dirty="0">
                <a:solidFill>
                  <a:schemeClr val="bg1"/>
                </a:solidFill>
              </a:rPr>
              <a:t>45%</a:t>
            </a:r>
          </a:p>
          <a:p>
            <a:pPr lvl="0" algn="ctr"/>
            <a:endParaRPr lang="en-US" b="1" dirty="0">
              <a:solidFill>
                <a:schemeClr val="bg1"/>
              </a:solidFill>
            </a:endParaRPr>
          </a:p>
          <a:p>
            <a:pPr lvl="0" algn="ctr"/>
            <a:br>
              <a:rPr lang="en-US" sz="2200" b="1" dirty="0">
                <a:solidFill>
                  <a:schemeClr val="bg1"/>
                </a:solidFill>
              </a:rPr>
            </a:br>
            <a:r>
              <a:rPr lang="en-US" sz="2200" b="1" dirty="0">
                <a:solidFill>
                  <a:schemeClr val="bg1"/>
                </a:solidFill>
              </a:rPr>
              <a:t>25%</a:t>
            </a:r>
          </a:p>
          <a:p>
            <a:pPr lvl="0" algn="ctr"/>
            <a:endParaRPr lang="en-US" sz="2600" b="1" dirty="0">
              <a:solidFill>
                <a:schemeClr val="bg1"/>
              </a:solidFill>
            </a:endParaRPr>
          </a:p>
          <a:p>
            <a:pPr lvl="0" algn="ctr"/>
            <a:r>
              <a:rPr lang="en-US" sz="2200" b="1" dirty="0">
                <a:solidFill>
                  <a:schemeClr val="bg1"/>
                </a:solidFill>
              </a:rPr>
              <a:t>30%</a:t>
            </a:r>
          </a:p>
        </p:txBody>
      </p:sp>
      <p:sp>
        <p:nvSpPr>
          <p:cNvPr id="12" name="TextBox 11"/>
          <p:cNvSpPr txBox="1"/>
          <p:nvPr/>
        </p:nvSpPr>
        <p:spPr>
          <a:xfrm>
            <a:off x="9700953" y="3458093"/>
            <a:ext cx="1047404" cy="1446550"/>
          </a:xfrm>
          <a:prstGeom prst="rect">
            <a:avLst/>
          </a:prstGeom>
          <a:noFill/>
        </p:spPr>
        <p:txBody>
          <a:bodyPr wrap="square" rtlCol="0">
            <a:spAutoFit/>
          </a:bodyPr>
          <a:lstStyle/>
          <a:p>
            <a:pPr lvl="0" algn="ctr"/>
            <a:r>
              <a:rPr lang="en-US" sz="2200" b="1" dirty="0">
                <a:solidFill>
                  <a:schemeClr val="bg1"/>
                </a:solidFill>
              </a:rPr>
              <a:t>53%</a:t>
            </a:r>
          </a:p>
          <a:p>
            <a:pPr lvl="0" algn="ctr"/>
            <a:endParaRPr lang="en-US" sz="2200" b="1" dirty="0">
              <a:solidFill>
                <a:schemeClr val="bg1"/>
              </a:solidFill>
            </a:endParaRPr>
          </a:p>
          <a:p>
            <a:pPr lvl="0" algn="ctr"/>
            <a:endParaRPr lang="en-US" sz="2200" b="1" dirty="0">
              <a:solidFill>
                <a:schemeClr val="bg1"/>
              </a:solidFill>
            </a:endParaRPr>
          </a:p>
          <a:p>
            <a:pPr lvl="0" algn="ctr"/>
            <a:r>
              <a:rPr lang="en-US" sz="2200" b="1" dirty="0">
                <a:solidFill>
                  <a:schemeClr val="bg1"/>
                </a:solidFill>
              </a:rPr>
              <a:t>47%</a:t>
            </a:r>
          </a:p>
        </p:txBody>
      </p:sp>
      <p:sp>
        <p:nvSpPr>
          <p:cNvPr id="7" name="Content Placeholder 6"/>
          <p:cNvSpPr>
            <a:spLocks noGrp="1"/>
          </p:cNvSpPr>
          <p:nvPr>
            <p:ph idx="1"/>
          </p:nvPr>
        </p:nvSpPr>
        <p:spPr>
          <a:xfrm>
            <a:off x="838200" y="1825625"/>
            <a:ext cx="10515600" cy="3470994"/>
          </a:xfrm>
        </p:spPr>
        <p:txBody>
          <a:bodyPr>
            <a:normAutofit/>
          </a:bodyPr>
          <a:lstStyle/>
          <a:p>
            <a:r>
              <a:rPr lang="en-US" sz="4000" dirty="0"/>
              <a:t>Why is it important to know if someone has different motivators than you do? </a:t>
            </a:r>
          </a:p>
        </p:txBody>
      </p:sp>
      <p:pic>
        <p:nvPicPr>
          <p:cNvPr id="13" name="Picture 12">
            <a:extLst>
              <a:ext uri="{FF2B5EF4-FFF2-40B4-BE49-F238E27FC236}">
                <a16:creationId xmlns:a16="http://schemas.microsoft.com/office/drawing/2014/main" id="{53AAEB48-0669-4B7F-8266-0F9A0EF106BF}"/>
              </a:ext>
            </a:extLst>
          </p:cNvPr>
          <p:cNvPicPr>
            <a:picLocks noChangeAspect="1"/>
          </p:cNvPicPr>
          <p:nvPr/>
        </p:nvPicPr>
        <p:blipFill>
          <a:blip r:embed="rId3"/>
          <a:stretch>
            <a:fillRect/>
          </a:stretch>
        </p:blipFill>
        <p:spPr>
          <a:xfrm>
            <a:off x="3956323" y="3412163"/>
            <a:ext cx="5139187" cy="3263382"/>
          </a:xfrm>
          <a:prstGeom prst="rect">
            <a:avLst/>
          </a:prstGeom>
        </p:spPr>
      </p:pic>
    </p:spTree>
    <p:extLst>
      <p:ext uri="{BB962C8B-B14F-4D97-AF65-F5344CB8AC3E}">
        <p14:creationId xmlns:p14="http://schemas.microsoft.com/office/powerpoint/2010/main" val="623730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F4195-7C3D-4418-9B07-18E673B95C52}"/>
              </a:ext>
            </a:extLst>
          </p:cNvPr>
          <p:cNvSpPr>
            <a:spLocks noGrp="1"/>
          </p:cNvSpPr>
          <p:nvPr>
            <p:ph type="title"/>
          </p:nvPr>
        </p:nvSpPr>
        <p:spPr/>
        <p:txBody>
          <a:bodyPr/>
          <a:lstStyle/>
          <a:p>
            <a:r>
              <a:rPr lang="en-US" dirty="0"/>
              <a:t>Individual Motivators are not Enough…</a:t>
            </a:r>
          </a:p>
        </p:txBody>
      </p:sp>
      <p:sp>
        <p:nvSpPr>
          <p:cNvPr id="3" name="Content Placeholder 2">
            <a:extLst>
              <a:ext uri="{FF2B5EF4-FFF2-40B4-BE49-F238E27FC236}">
                <a16:creationId xmlns:a16="http://schemas.microsoft.com/office/drawing/2014/main" id="{0D64D924-7807-4144-867D-9EE80C187615}"/>
              </a:ext>
            </a:extLst>
          </p:cNvPr>
          <p:cNvSpPr>
            <a:spLocks noGrp="1"/>
          </p:cNvSpPr>
          <p:nvPr>
            <p:ph idx="1"/>
          </p:nvPr>
        </p:nvSpPr>
        <p:spPr/>
        <p:txBody>
          <a:bodyPr/>
          <a:lstStyle/>
          <a:p>
            <a:r>
              <a:rPr lang="en-US" dirty="0"/>
              <a:t>Understanding how </a:t>
            </a:r>
            <a:r>
              <a:rPr lang="en-US" b="1" dirty="0"/>
              <a:t>EACH</a:t>
            </a:r>
            <a:r>
              <a:rPr lang="en-US" dirty="0"/>
              <a:t> Motivator drives behavior and action is important…</a:t>
            </a:r>
          </a:p>
          <a:p>
            <a:pPr marL="0" indent="0">
              <a:buNone/>
            </a:pPr>
            <a:endParaRPr lang="en-US" dirty="0"/>
          </a:p>
          <a:p>
            <a:pPr marL="0" indent="0">
              <a:buNone/>
            </a:pPr>
            <a:r>
              <a:rPr lang="en-US" dirty="0"/>
              <a:t>AND</a:t>
            </a:r>
          </a:p>
          <a:p>
            <a:pPr marL="0" indent="0">
              <a:buNone/>
            </a:pPr>
            <a:endParaRPr lang="en-US" dirty="0"/>
          </a:p>
          <a:p>
            <a:r>
              <a:rPr lang="en-US" dirty="0"/>
              <a:t>Understanding how Motivators work in </a:t>
            </a:r>
            <a:r>
              <a:rPr lang="en-US" b="1" dirty="0"/>
              <a:t>COMBINATION</a:t>
            </a:r>
            <a:r>
              <a:rPr lang="en-US" dirty="0"/>
              <a:t> is important too!	</a:t>
            </a:r>
          </a:p>
        </p:txBody>
      </p:sp>
      <p:sp>
        <p:nvSpPr>
          <p:cNvPr id="4" name="Footer Placeholder 3">
            <a:extLst>
              <a:ext uri="{FF2B5EF4-FFF2-40B4-BE49-F238E27FC236}">
                <a16:creationId xmlns:a16="http://schemas.microsoft.com/office/drawing/2014/main" id="{BFD88D82-399E-4E21-ABDA-ED2EDE95A629}"/>
              </a:ext>
            </a:extLst>
          </p:cNvPr>
          <p:cNvSpPr>
            <a:spLocks noGrp="1"/>
          </p:cNvSpPr>
          <p:nvPr>
            <p:ph type="ftr" sz="quarter" idx="11"/>
          </p:nvPr>
        </p:nvSpPr>
        <p:spPr/>
        <p:txBody>
          <a:bodyPr/>
          <a:lstStyle/>
          <a:p>
            <a:r>
              <a:rPr lang="en-US"/>
              <a:t>©2016 Assessments 24X7</a:t>
            </a:r>
          </a:p>
        </p:txBody>
      </p:sp>
      <p:sp>
        <p:nvSpPr>
          <p:cNvPr id="5" name="Slide Number Placeholder 4">
            <a:extLst>
              <a:ext uri="{FF2B5EF4-FFF2-40B4-BE49-F238E27FC236}">
                <a16:creationId xmlns:a16="http://schemas.microsoft.com/office/drawing/2014/main" id="{77F07F77-CEB7-496C-8373-B24B04BCE864}"/>
              </a:ext>
            </a:extLst>
          </p:cNvPr>
          <p:cNvSpPr>
            <a:spLocks noGrp="1"/>
          </p:cNvSpPr>
          <p:nvPr>
            <p:ph type="sldNum" sz="quarter" idx="12"/>
          </p:nvPr>
        </p:nvSpPr>
        <p:spPr/>
        <p:txBody>
          <a:bodyPr/>
          <a:lstStyle/>
          <a:p>
            <a:fld id="{35D9512D-810D-489D-B4F3-0792CA04F52C}" type="slidenum">
              <a:rPr lang="en-US" smtClean="0"/>
              <a:t>14</a:t>
            </a:fld>
            <a:endParaRPr lang="en-US"/>
          </a:p>
        </p:txBody>
      </p:sp>
    </p:spTree>
    <p:extLst>
      <p:ext uri="{BB962C8B-B14F-4D97-AF65-F5344CB8AC3E}">
        <p14:creationId xmlns:p14="http://schemas.microsoft.com/office/powerpoint/2010/main" val="3821388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197"/>
            <a:ext cx="10515600" cy="1325563"/>
          </a:xfrm>
        </p:spPr>
        <p:txBody>
          <a:bodyPr>
            <a:normAutofit/>
          </a:bodyPr>
          <a:lstStyle/>
          <a:p>
            <a:r>
              <a:rPr lang="en-US" sz="6000" b="1" dirty="0">
                <a:latin typeface="Calibri" panose="020F0502020204030204" pitchFamily="34" charset="0"/>
                <a:ea typeface="MS Mincho"/>
                <a:cs typeface="Arial" panose="020B0604020202020204" pitchFamily="34" charset="0"/>
              </a:rPr>
              <a:t>Supporting Values</a:t>
            </a:r>
            <a:endParaRPr lang="en-US" sz="6000" dirty="0"/>
          </a:p>
        </p:txBody>
      </p:sp>
      <p:sp>
        <p:nvSpPr>
          <p:cNvPr id="3" name="Footer Placeholder 2"/>
          <p:cNvSpPr>
            <a:spLocks noGrp="1"/>
          </p:cNvSpPr>
          <p:nvPr>
            <p:ph type="ftr" sz="quarter" idx="11"/>
          </p:nvPr>
        </p:nvSpPr>
        <p:spPr>
          <a:xfrm>
            <a:off x="-1033630" y="6562653"/>
            <a:ext cx="4114800" cy="365125"/>
          </a:xfrm>
        </p:spPr>
        <p:txBody>
          <a:bodyPr/>
          <a:lstStyle/>
          <a:p>
            <a:r>
              <a:rPr lang="en-US" dirty="0"/>
              <a:t>©2016 Assessments 24X7</a:t>
            </a:r>
          </a:p>
        </p:txBody>
      </p:sp>
      <p:sp>
        <p:nvSpPr>
          <p:cNvPr id="9" name="Slide Number Placeholder 8"/>
          <p:cNvSpPr>
            <a:spLocks noGrp="1"/>
          </p:cNvSpPr>
          <p:nvPr>
            <p:ph type="sldNum" sz="quarter" idx="12"/>
          </p:nvPr>
        </p:nvSpPr>
        <p:spPr/>
        <p:txBody>
          <a:bodyPr/>
          <a:lstStyle/>
          <a:p>
            <a:fld id="{35D9512D-810D-489D-B4F3-0792CA04F52C}" type="slidenum">
              <a:rPr lang="en-US" smtClean="0"/>
              <a:t>15</a:t>
            </a:fld>
            <a:endParaRPr lang="en-US"/>
          </a:p>
        </p:txBody>
      </p:sp>
      <p:sp>
        <p:nvSpPr>
          <p:cNvPr id="5" name="Content Placeholder 4"/>
          <p:cNvSpPr>
            <a:spLocks noGrp="1"/>
          </p:cNvSpPr>
          <p:nvPr>
            <p:ph idx="1"/>
          </p:nvPr>
        </p:nvSpPr>
        <p:spPr>
          <a:xfrm>
            <a:off x="1315278" y="1419760"/>
            <a:ext cx="5006009" cy="2794431"/>
          </a:xfrm>
        </p:spPr>
        <p:txBody>
          <a:bodyPr/>
          <a:lstStyle/>
          <a:p>
            <a:pPr marL="0" indent="0">
              <a:buNone/>
            </a:pPr>
            <a:r>
              <a:rPr lang="en-US" dirty="0"/>
              <a:t>Some value combinations bring sustainability to the emotional drive, thus strengthening its resolve and lending to a greater impact. </a:t>
            </a:r>
          </a:p>
          <a:p>
            <a:endParaRPr lang="en-US" dirty="0"/>
          </a:p>
        </p:txBody>
      </p:sp>
      <p:pic>
        <p:nvPicPr>
          <p:cNvPr id="10" name="Picture 9"/>
          <p:cNvPicPr/>
          <p:nvPr/>
        </p:nvPicPr>
        <p:blipFill rotWithShape="1">
          <a:blip r:embed="rId3"/>
          <a:srcRect l="11671" t="26762" r="74023" b="42135"/>
          <a:stretch/>
        </p:blipFill>
        <p:spPr bwMode="auto">
          <a:xfrm rot="5400000">
            <a:off x="5942937" y="1733724"/>
            <a:ext cx="6178137" cy="329849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773442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197"/>
            <a:ext cx="10515600" cy="1325563"/>
          </a:xfrm>
        </p:spPr>
        <p:txBody>
          <a:bodyPr>
            <a:normAutofit/>
          </a:bodyPr>
          <a:lstStyle/>
          <a:p>
            <a:r>
              <a:rPr lang="en-US" sz="6000" b="1" dirty="0">
                <a:latin typeface="Calibri" panose="020F0502020204030204" pitchFamily="34" charset="0"/>
                <a:ea typeface="MS Mincho"/>
                <a:cs typeface="Arial" panose="020B0604020202020204" pitchFamily="34" charset="0"/>
              </a:rPr>
              <a:t>Conflicting Values</a:t>
            </a:r>
            <a:endParaRPr lang="en-US" sz="6000" dirty="0"/>
          </a:p>
        </p:txBody>
      </p:sp>
      <p:sp>
        <p:nvSpPr>
          <p:cNvPr id="3" name="Footer Placeholder 2"/>
          <p:cNvSpPr>
            <a:spLocks noGrp="1"/>
          </p:cNvSpPr>
          <p:nvPr>
            <p:ph type="ftr" sz="quarter" idx="11"/>
          </p:nvPr>
        </p:nvSpPr>
        <p:spPr>
          <a:xfrm>
            <a:off x="-1033630" y="6562653"/>
            <a:ext cx="4114800" cy="365125"/>
          </a:xfrm>
        </p:spPr>
        <p:txBody>
          <a:bodyPr/>
          <a:lstStyle/>
          <a:p>
            <a:r>
              <a:rPr lang="en-US" dirty="0"/>
              <a:t>©2016 Assessments 24X7</a:t>
            </a:r>
          </a:p>
        </p:txBody>
      </p:sp>
      <p:sp>
        <p:nvSpPr>
          <p:cNvPr id="9" name="Slide Number Placeholder 8"/>
          <p:cNvSpPr>
            <a:spLocks noGrp="1"/>
          </p:cNvSpPr>
          <p:nvPr>
            <p:ph type="sldNum" sz="quarter" idx="12"/>
          </p:nvPr>
        </p:nvSpPr>
        <p:spPr/>
        <p:txBody>
          <a:bodyPr/>
          <a:lstStyle/>
          <a:p>
            <a:fld id="{35D9512D-810D-489D-B4F3-0792CA04F52C}" type="slidenum">
              <a:rPr lang="en-US" smtClean="0"/>
              <a:t>16</a:t>
            </a:fld>
            <a:endParaRPr lang="en-US"/>
          </a:p>
        </p:txBody>
      </p:sp>
      <p:sp>
        <p:nvSpPr>
          <p:cNvPr id="5" name="Content Placeholder 4"/>
          <p:cNvSpPr>
            <a:spLocks noGrp="1"/>
          </p:cNvSpPr>
          <p:nvPr>
            <p:ph idx="1"/>
          </p:nvPr>
        </p:nvSpPr>
        <p:spPr>
          <a:xfrm>
            <a:off x="1938130" y="2055864"/>
            <a:ext cx="3149599" cy="3245006"/>
          </a:xfrm>
        </p:spPr>
        <p:txBody>
          <a:bodyPr/>
          <a:lstStyle/>
          <a:p>
            <a:pPr marL="0" indent="0">
              <a:buNone/>
            </a:pPr>
            <a:r>
              <a:rPr lang="en-US" dirty="0"/>
              <a:t>Some value combinations bring dissonance to the emotional drive, thus strengthening its resolve in a new way. </a:t>
            </a:r>
          </a:p>
          <a:p>
            <a:endParaRPr lang="en-US" dirty="0"/>
          </a:p>
        </p:txBody>
      </p:sp>
      <p:pic>
        <p:nvPicPr>
          <p:cNvPr id="7" name="Picture 6"/>
          <p:cNvPicPr/>
          <p:nvPr/>
        </p:nvPicPr>
        <p:blipFill rotWithShape="1">
          <a:blip r:embed="rId3"/>
          <a:srcRect l="13985" t="20751" r="77587" b="46379"/>
          <a:stretch/>
        </p:blipFill>
        <p:spPr bwMode="auto">
          <a:xfrm rot="5400000">
            <a:off x="5755861" y="1623019"/>
            <a:ext cx="6095999" cy="361196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331453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AE55220-5E2C-4D02-A7D1-60E6C045ED3B}"/>
              </a:ext>
            </a:extLst>
          </p:cNvPr>
          <p:cNvSpPr>
            <a:spLocks noGrp="1"/>
          </p:cNvSpPr>
          <p:nvPr>
            <p:ph type="ftr" sz="quarter" idx="11"/>
          </p:nvPr>
        </p:nvSpPr>
        <p:spPr/>
        <p:txBody>
          <a:bodyPr/>
          <a:lstStyle/>
          <a:p>
            <a:r>
              <a:rPr lang="en-US"/>
              <a:t>©2016 Assessments 24X7</a:t>
            </a:r>
          </a:p>
        </p:txBody>
      </p:sp>
      <p:sp>
        <p:nvSpPr>
          <p:cNvPr id="5" name="Slide Number Placeholder 4">
            <a:extLst>
              <a:ext uri="{FF2B5EF4-FFF2-40B4-BE49-F238E27FC236}">
                <a16:creationId xmlns:a16="http://schemas.microsoft.com/office/drawing/2014/main" id="{E6340FD1-B68E-4A1D-8E7C-4F957AAEB251}"/>
              </a:ext>
            </a:extLst>
          </p:cNvPr>
          <p:cNvSpPr>
            <a:spLocks noGrp="1"/>
          </p:cNvSpPr>
          <p:nvPr>
            <p:ph type="sldNum" sz="quarter" idx="12"/>
          </p:nvPr>
        </p:nvSpPr>
        <p:spPr/>
        <p:txBody>
          <a:bodyPr/>
          <a:lstStyle/>
          <a:p>
            <a:fld id="{35D9512D-810D-489D-B4F3-0792CA04F52C}" type="slidenum">
              <a:rPr lang="en-US" smtClean="0"/>
              <a:t>17</a:t>
            </a:fld>
            <a:endParaRPr lang="en-US"/>
          </a:p>
        </p:txBody>
      </p:sp>
      <p:pic>
        <p:nvPicPr>
          <p:cNvPr id="6" name="Content Placeholder 5">
            <a:extLst>
              <a:ext uri="{FF2B5EF4-FFF2-40B4-BE49-F238E27FC236}">
                <a16:creationId xmlns:a16="http://schemas.microsoft.com/office/drawing/2014/main" id="{13A251DD-141B-47AF-8A3A-BCC9E32B8A3B}"/>
              </a:ext>
            </a:extLst>
          </p:cNvPr>
          <p:cNvPicPr>
            <a:picLocks noGrp="1"/>
          </p:cNvPicPr>
          <p:nvPr>
            <p:ph idx="1"/>
          </p:nvPr>
        </p:nvPicPr>
        <p:blipFill rotWithShape="1">
          <a:blip r:embed="rId3"/>
          <a:srcRect l="20673" t="20240" r="22596" b="5359"/>
          <a:stretch/>
        </p:blipFill>
        <p:spPr bwMode="auto">
          <a:xfrm>
            <a:off x="1295400" y="136526"/>
            <a:ext cx="9639299" cy="621982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30452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A7F29-7047-400B-9CF0-00A96BB69ACC}"/>
              </a:ext>
            </a:extLst>
          </p:cNvPr>
          <p:cNvSpPr>
            <a:spLocks noGrp="1"/>
          </p:cNvSpPr>
          <p:nvPr>
            <p:ph type="title"/>
          </p:nvPr>
        </p:nvSpPr>
        <p:spPr>
          <a:xfrm>
            <a:off x="8471424" y="1110882"/>
            <a:ext cx="3053039" cy="1293626"/>
          </a:xfrm>
        </p:spPr>
        <p:txBody>
          <a:bodyPr anchor="ctr">
            <a:normAutofit/>
          </a:bodyPr>
          <a:lstStyle/>
          <a:p>
            <a:r>
              <a:rPr lang="en-US" sz="2800" b="1" dirty="0"/>
              <a:t>Scoring Motivators</a:t>
            </a:r>
          </a:p>
        </p:txBody>
      </p:sp>
      <p:sp>
        <p:nvSpPr>
          <p:cNvPr id="11" name="Content Placeholder 10">
            <a:extLst>
              <a:ext uri="{FF2B5EF4-FFF2-40B4-BE49-F238E27FC236}">
                <a16:creationId xmlns:a16="http://schemas.microsoft.com/office/drawing/2014/main" id="{E3A8CEBD-6964-4350-AFD4-B7322ED324B7}"/>
              </a:ext>
            </a:extLst>
          </p:cNvPr>
          <p:cNvSpPr>
            <a:spLocks noGrp="1"/>
          </p:cNvSpPr>
          <p:nvPr>
            <p:ph idx="1"/>
          </p:nvPr>
        </p:nvSpPr>
        <p:spPr>
          <a:xfrm>
            <a:off x="8436894" y="2487212"/>
            <a:ext cx="3685135" cy="2137684"/>
          </a:xfrm>
        </p:spPr>
        <p:txBody>
          <a:bodyPr>
            <a:normAutofit/>
          </a:bodyPr>
          <a:lstStyle/>
          <a:p>
            <a:pPr marL="457200" indent="-457200">
              <a:buFont typeface="+mj-lt"/>
              <a:buAutoNum type="arabicPeriod"/>
            </a:pPr>
            <a:r>
              <a:rPr lang="en-US" sz="2200" b="1" dirty="0"/>
              <a:t>The solid bar &amp; number</a:t>
            </a:r>
          </a:p>
          <a:p>
            <a:pPr marL="457200" indent="-457200">
              <a:buFont typeface="+mj-lt"/>
              <a:buAutoNum type="arabicPeriod"/>
            </a:pPr>
            <a:r>
              <a:rPr lang="en-US" sz="2200" b="1" dirty="0"/>
              <a:t>The shaded area</a:t>
            </a:r>
          </a:p>
          <a:p>
            <a:pPr marL="457200" indent="-457200">
              <a:buFont typeface="+mj-lt"/>
              <a:buAutoNum type="arabicPeriod"/>
            </a:pPr>
            <a:r>
              <a:rPr lang="en-US" sz="2200" b="1" dirty="0"/>
              <a:t>The box plot</a:t>
            </a:r>
          </a:p>
          <a:p>
            <a:pPr marL="457200" indent="-457200">
              <a:buFont typeface="+mj-lt"/>
              <a:buAutoNum type="arabicPeriod"/>
            </a:pPr>
            <a:r>
              <a:rPr lang="en-US" sz="2200" b="1" dirty="0"/>
              <a:t>The norm line</a:t>
            </a:r>
          </a:p>
          <a:p>
            <a:pPr marL="457200" indent="-457200">
              <a:buFont typeface="+mj-lt"/>
              <a:buAutoNum type="arabicPeriod"/>
            </a:pPr>
            <a:r>
              <a:rPr lang="en-US" sz="2200" b="1" dirty="0"/>
              <a:t>Ranking</a:t>
            </a:r>
          </a:p>
        </p:txBody>
      </p:sp>
      <p:sp>
        <p:nvSpPr>
          <p:cNvPr id="14" name="Freeform: Shape 13">
            <a:extLst>
              <a:ext uri="{FF2B5EF4-FFF2-40B4-BE49-F238E27FC236}">
                <a16:creationId xmlns:a16="http://schemas.microsoft.com/office/drawing/2014/main" id="{43573EFB-E773-46FC-B866-B57ED2E390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569741"/>
          </a:xfrm>
          <a:custGeom>
            <a:avLst/>
            <a:gdLst>
              <a:gd name="connsiteX0" fmla="*/ 2296028 w 2296028"/>
              <a:gd name="connsiteY0" fmla="*/ 3569741 h 3569741"/>
              <a:gd name="connsiteX1" fmla="*/ 459 w 2296028"/>
              <a:gd name="connsiteY1" fmla="*/ 3569741 h 3569741"/>
              <a:gd name="connsiteX2" fmla="*/ 0 w 2296028"/>
              <a:gd name="connsiteY2" fmla="*/ 3248180 h 3569741"/>
              <a:gd name="connsiteX3" fmla="*/ 2011607 w 2296028"/>
              <a:gd name="connsiteY3" fmla="*/ 3249283 h 3569741"/>
              <a:gd name="connsiteX4" fmla="*/ 2011607 w 2296028"/>
              <a:gd name="connsiteY4" fmla="*/ 0 h 3569741"/>
              <a:gd name="connsiteX5" fmla="*/ 2296028 w 2296028"/>
              <a:gd name="connsiteY5" fmla="*/ 0 h 356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6028" h="3569741">
                <a:moveTo>
                  <a:pt x="2296028" y="3569741"/>
                </a:moveTo>
                <a:lnTo>
                  <a:pt x="459" y="3569741"/>
                </a:lnTo>
                <a:cubicBezTo>
                  <a:pt x="-459" y="3458756"/>
                  <a:pt x="918" y="3359164"/>
                  <a:pt x="0" y="3248180"/>
                </a:cubicBezTo>
                <a:lnTo>
                  <a:pt x="2011607" y="3249283"/>
                </a:lnTo>
                <a:lnTo>
                  <a:pt x="2011607" y="0"/>
                </a:lnTo>
                <a:lnTo>
                  <a:pt x="2296028" y="0"/>
                </a:lnTo>
                <a:close/>
              </a:path>
            </a:pathLst>
          </a:custGeom>
          <a:solidFill>
            <a:srgbClr val="4C4C4C"/>
          </a:solidFill>
          <a:ln w="0">
            <a:noFill/>
            <a:prstDash val="solid"/>
            <a:round/>
            <a:headEnd/>
            <a:tailEnd/>
          </a:ln>
        </p:spPr>
      </p:sp>
      <p:sp>
        <p:nvSpPr>
          <p:cNvPr id="4" name="Footer Placeholder 3">
            <a:extLst>
              <a:ext uri="{FF2B5EF4-FFF2-40B4-BE49-F238E27FC236}">
                <a16:creationId xmlns:a16="http://schemas.microsoft.com/office/drawing/2014/main" id="{9397E295-24C9-4917-82BD-073A1D51B235}"/>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dirty="0">
                <a:solidFill>
                  <a:prstClr val="black">
                    <a:tint val="75000"/>
                  </a:prstClr>
                </a:solidFill>
              </a:rPr>
              <a:t>©2016 Assessments 24X7</a:t>
            </a:r>
          </a:p>
        </p:txBody>
      </p:sp>
      <p:sp>
        <p:nvSpPr>
          <p:cNvPr id="5" name="Slide Number Placeholder 4">
            <a:extLst>
              <a:ext uri="{FF2B5EF4-FFF2-40B4-BE49-F238E27FC236}">
                <a16:creationId xmlns:a16="http://schemas.microsoft.com/office/drawing/2014/main" id="{14312A2B-D7C4-4730-919A-1BD62EC66139}"/>
              </a:ext>
            </a:extLst>
          </p:cNvPr>
          <p:cNvSpPr>
            <a:spLocks noGrp="1"/>
          </p:cNvSpPr>
          <p:nvPr>
            <p:ph type="sldNum" sz="quarter" idx="12"/>
          </p:nvPr>
        </p:nvSpPr>
        <p:spPr>
          <a:xfrm>
            <a:off x="8610600" y="6356350"/>
            <a:ext cx="2743200" cy="365125"/>
          </a:xfrm>
        </p:spPr>
        <p:txBody>
          <a:bodyPr>
            <a:normAutofit/>
          </a:bodyPr>
          <a:lstStyle/>
          <a:p>
            <a:pPr>
              <a:spcAft>
                <a:spcPts val="600"/>
              </a:spcAft>
            </a:pPr>
            <a:fld id="{35D9512D-810D-489D-B4F3-0792CA04F52C}" type="slidenum">
              <a:rPr lang="en-US">
                <a:solidFill>
                  <a:prstClr val="black">
                    <a:tint val="75000"/>
                  </a:prstClr>
                </a:solidFill>
              </a:rPr>
              <a:pPr>
                <a:spcAft>
                  <a:spcPts val="600"/>
                </a:spcAft>
              </a:pPr>
              <a:t>18</a:t>
            </a:fld>
            <a:endParaRPr lang="en-US">
              <a:solidFill>
                <a:prstClr val="black">
                  <a:tint val="75000"/>
                </a:prstClr>
              </a:solidFill>
            </a:endParaRPr>
          </a:p>
        </p:txBody>
      </p:sp>
      <p:pic>
        <p:nvPicPr>
          <p:cNvPr id="9" name="Picture 8">
            <a:extLst>
              <a:ext uri="{FF2B5EF4-FFF2-40B4-BE49-F238E27FC236}">
                <a16:creationId xmlns:a16="http://schemas.microsoft.com/office/drawing/2014/main" id="{83C6C956-B692-4D05-B112-D974E34C09A6}"/>
              </a:ext>
            </a:extLst>
          </p:cNvPr>
          <p:cNvPicPr/>
          <p:nvPr/>
        </p:nvPicPr>
        <p:blipFill rotWithShape="1">
          <a:blip r:embed="rId3"/>
          <a:srcRect l="24359" t="20148" r="26602" b="20008"/>
          <a:stretch/>
        </p:blipFill>
        <p:spPr bwMode="auto">
          <a:xfrm>
            <a:off x="323850" y="419100"/>
            <a:ext cx="7659583" cy="56769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17658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137613"/>
            <a:ext cx="10515600" cy="1325563"/>
          </a:xfrm>
        </p:spPr>
        <p:txBody>
          <a:bodyPr>
            <a:normAutofit/>
          </a:bodyPr>
          <a:lstStyle/>
          <a:p>
            <a:r>
              <a:rPr lang="en-US" sz="5000" b="1" dirty="0">
                <a:latin typeface="Calibri" panose="020F0502020204030204" pitchFamily="34" charset="0"/>
                <a:ea typeface="MS Mincho"/>
                <a:cs typeface="Arial" panose="020B0604020202020204" pitchFamily="34" charset="0"/>
              </a:rPr>
              <a:t>Scoring Motivators</a:t>
            </a:r>
            <a:endParaRPr lang="en-US" sz="5000" dirty="0"/>
          </a:p>
        </p:txBody>
      </p:sp>
      <p:sp>
        <p:nvSpPr>
          <p:cNvPr id="3" name="Footer Placeholder 2"/>
          <p:cNvSpPr>
            <a:spLocks noGrp="1"/>
          </p:cNvSpPr>
          <p:nvPr>
            <p:ph type="ftr" sz="quarter" idx="11"/>
          </p:nvPr>
        </p:nvSpPr>
        <p:spPr>
          <a:xfrm>
            <a:off x="-1033630" y="6562653"/>
            <a:ext cx="4114800" cy="365125"/>
          </a:xfrm>
        </p:spPr>
        <p:txBody>
          <a:bodyPr/>
          <a:lstStyle/>
          <a:p>
            <a:r>
              <a:rPr lang="en-US" dirty="0"/>
              <a:t>©2016 Assessments 24X7</a:t>
            </a:r>
          </a:p>
        </p:txBody>
      </p:sp>
      <p:sp>
        <p:nvSpPr>
          <p:cNvPr id="9" name="Slide Number Placeholder 8"/>
          <p:cNvSpPr>
            <a:spLocks noGrp="1"/>
          </p:cNvSpPr>
          <p:nvPr>
            <p:ph type="sldNum" sz="quarter" idx="12"/>
          </p:nvPr>
        </p:nvSpPr>
        <p:spPr/>
        <p:txBody>
          <a:bodyPr/>
          <a:lstStyle/>
          <a:p>
            <a:fld id="{35D9512D-810D-489D-B4F3-0792CA04F52C}" type="slidenum">
              <a:rPr lang="en-US" smtClean="0"/>
              <a:t>19</a:t>
            </a:fld>
            <a:endParaRPr lang="en-US"/>
          </a:p>
        </p:txBody>
      </p:sp>
      <p:sp>
        <p:nvSpPr>
          <p:cNvPr id="8" name="Content Placeholder 10">
            <a:extLst>
              <a:ext uri="{FF2B5EF4-FFF2-40B4-BE49-F238E27FC236}">
                <a16:creationId xmlns:a16="http://schemas.microsoft.com/office/drawing/2014/main" id="{86FBA6C8-1ECA-47C0-B12E-775E9408E3CB}"/>
              </a:ext>
            </a:extLst>
          </p:cNvPr>
          <p:cNvSpPr txBox="1">
            <a:spLocks/>
          </p:cNvSpPr>
          <p:nvPr/>
        </p:nvSpPr>
        <p:spPr>
          <a:xfrm>
            <a:off x="563186" y="1336632"/>
            <a:ext cx="11202989" cy="522602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buFont typeface="+mj-lt"/>
              <a:buAutoNum type="arabicPeriod"/>
            </a:pPr>
            <a:r>
              <a:rPr lang="en-US" sz="2200" b="1" dirty="0"/>
              <a:t>The solid bar &amp; number: </a:t>
            </a:r>
            <a:r>
              <a:rPr lang="en-US" sz="2200" dirty="0"/>
              <a:t>Your score in each dimension shown in a bar graph and shows Importance of the dimension</a:t>
            </a:r>
            <a:br>
              <a:rPr lang="en-US" sz="2200" dirty="0"/>
            </a:br>
            <a:endParaRPr lang="en-US" sz="2200" dirty="0"/>
          </a:p>
          <a:p>
            <a:pPr marL="457200" indent="-457200">
              <a:lnSpc>
                <a:spcPct val="150000"/>
              </a:lnSpc>
              <a:buFont typeface="+mj-lt"/>
              <a:buAutoNum type="arabicPeriod"/>
            </a:pPr>
            <a:r>
              <a:rPr lang="en-US" sz="2200" b="1" dirty="0"/>
              <a:t>The shaded area: </a:t>
            </a:r>
            <a:r>
              <a:rPr lang="en-US" sz="2200" dirty="0"/>
              <a:t>Indicates where 50% of the population scores in each dimension</a:t>
            </a:r>
            <a:br>
              <a:rPr lang="en-US" sz="2200" dirty="0"/>
            </a:br>
            <a:endParaRPr lang="en-US" sz="2200" dirty="0"/>
          </a:p>
          <a:p>
            <a:pPr marL="457200" indent="-457200">
              <a:lnSpc>
                <a:spcPct val="150000"/>
              </a:lnSpc>
              <a:buFont typeface="+mj-lt"/>
              <a:buAutoNum type="arabicPeriod"/>
            </a:pPr>
            <a:r>
              <a:rPr lang="en-US" sz="2200" b="1" dirty="0"/>
              <a:t>The box plot: </a:t>
            </a:r>
            <a:r>
              <a:rPr lang="en-US" sz="2200" dirty="0"/>
              <a:t>Shows the range that makes up an Average score - </a:t>
            </a:r>
            <a:r>
              <a:rPr lang="en-US" sz="2400" dirty="0"/>
              <a:t>– the majority of the 50% in the shaded area fall in this box</a:t>
            </a:r>
            <a:br>
              <a:rPr lang="en-US" sz="2200" dirty="0"/>
            </a:br>
            <a:endParaRPr lang="en-US" sz="2200" dirty="0"/>
          </a:p>
          <a:p>
            <a:pPr marL="457200" indent="-457200">
              <a:lnSpc>
                <a:spcPct val="150000"/>
              </a:lnSpc>
              <a:buFont typeface="+mj-lt"/>
              <a:buAutoNum type="arabicPeriod"/>
            </a:pPr>
            <a:r>
              <a:rPr lang="en-US" sz="2200" b="1" dirty="0"/>
              <a:t>The norm line: </a:t>
            </a:r>
            <a:r>
              <a:rPr lang="en-US" sz="2200" dirty="0"/>
              <a:t>Shows the MEDIAN score for each dimension</a:t>
            </a:r>
            <a:br>
              <a:rPr lang="en-US" sz="2200" dirty="0"/>
            </a:br>
            <a:endParaRPr lang="en-US" sz="2200" dirty="0"/>
          </a:p>
          <a:p>
            <a:pPr marL="457200" indent="-457200">
              <a:lnSpc>
                <a:spcPct val="150000"/>
              </a:lnSpc>
              <a:buFont typeface="+mj-lt"/>
              <a:buAutoNum type="arabicPeriod"/>
            </a:pPr>
            <a:r>
              <a:rPr lang="en-US" sz="2200" b="1" dirty="0"/>
              <a:t>Ranking: </a:t>
            </a:r>
            <a:r>
              <a:rPr lang="en-US" sz="2200" dirty="0"/>
              <a:t>Reveals which score as most impactful to your decisions (</a:t>
            </a:r>
            <a:r>
              <a:rPr lang="en-US" sz="2200" i="1" dirty="0"/>
              <a:t>true ranking)</a:t>
            </a:r>
          </a:p>
        </p:txBody>
      </p:sp>
    </p:spTree>
    <p:extLst>
      <p:ext uri="{BB962C8B-B14F-4D97-AF65-F5344CB8AC3E}">
        <p14:creationId xmlns:p14="http://schemas.microsoft.com/office/powerpoint/2010/main" val="3693412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Behavior and Motivators</a:t>
            </a:r>
          </a:p>
        </p:txBody>
      </p:sp>
      <p:pic>
        <p:nvPicPr>
          <p:cNvPr id="4" name="Picture 3"/>
          <p:cNvPicPr/>
          <p:nvPr/>
        </p:nvPicPr>
        <p:blipFill rotWithShape="1">
          <a:blip r:embed="rId3"/>
          <a:srcRect l="11378" t="12097" r="71795" b="47833"/>
          <a:stretch/>
        </p:blipFill>
        <p:spPr bwMode="auto">
          <a:xfrm rot="10800000">
            <a:off x="0" y="4300008"/>
            <a:ext cx="4876800" cy="2421467"/>
          </a:xfrm>
          <a:prstGeom prst="rect">
            <a:avLst/>
          </a:prstGeom>
          <a:ln>
            <a:noFill/>
          </a:ln>
          <a:extLst>
            <a:ext uri="{53640926-AAD7-44D8-BBD7-CCE9431645EC}">
              <a14:shadowObscured xmlns:a14="http://schemas.microsoft.com/office/drawing/2010/main"/>
            </a:ext>
          </a:extLst>
        </p:spPr>
      </p:pic>
      <p:sp>
        <p:nvSpPr>
          <p:cNvPr id="6" name="Slide Number Placeholder 5"/>
          <p:cNvSpPr>
            <a:spLocks noGrp="1"/>
          </p:cNvSpPr>
          <p:nvPr>
            <p:ph type="sldNum" sz="quarter" idx="12"/>
          </p:nvPr>
        </p:nvSpPr>
        <p:spPr/>
        <p:txBody>
          <a:bodyPr/>
          <a:lstStyle/>
          <a:p>
            <a:fld id="{35D9512D-810D-489D-B4F3-0792CA04F52C}" type="slidenum">
              <a:rPr lang="en-US" smtClean="0"/>
              <a:t>2</a:t>
            </a:fld>
            <a:endParaRPr lang="en-US"/>
          </a:p>
        </p:txBody>
      </p:sp>
      <p:sp>
        <p:nvSpPr>
          <p:cNvPr id="7" name="Footer Placeholder 6"/>
          <p:cNvSpPr txBox="1">
            <a:spLocks/>
          </p:cNvSpPr>
          <p:nvPr/>
        </p:nvSpPr>
        <p:spPr>
          <a:xfrm>
            <a:off x="-1094509" y="656459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©2016 Assessments 24X7</a:t>
            </a:r>
          </a:p>
        </p:txBody>
      </p:sp>
      <p:pic>
        <p:nvPicPr>
          <p:cNvPr id="10" name="Picture 9"/>
          <p:cNvPicPr/>
          <p:nvPr/>
        </p:nvPicPr>
        <p:blipFill rotWithShape="1">
          <a:blip r:embed="rId4">
            <a:extLst>
              <a:ext uri="{28A0092B-C50C-407E-A947-70E740481C1C}">
                <a14:useLocalDpi xmlns:a14="http://schemas.microsoft.com/office/drawing/2010/main" val="0"/>
              </a:ext>
            </a:extLst>
          </a:blip>
          <a:srcRect l="10907" t="32483" r="73415" b="40435"/>
          <a:stretch/>
        </p:blipFill>
        <p:spPr bwMode="auto">
          <a:xfrm>
            <a:off x="2775362" y="2095650"/>
            <a:ext cx="7478980" cy="311316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206065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137613"/>
            <a:ext cx="10515600" cy="1325563"/>
          </a:xfrm>
        </p:spPr>
        <p:txBody>
          <a:bodyPr>
            <a:normAutofit/>
          </a:bodyPr>
          <a:lstStyle/>
          <a:p>
            <a:r>
              <a:rPr lang="en-US" sz="5000" b="1" dirty="0">
                <a:latin typeface="Calibri" panose="020F0502020204030204" pitchFamily="34" charset="0"/>
                <a:ea typeface="MS Mincho"/>
                <a:cs typeface="Arial" panose="020B0604020202020204" pitchFamily="34" charset="0"/>
              </a:rPr>
              <a:t>Wants &amp; Needs</a:t>
            </a:r>
            <a:endParaRPr lang="en-US" sz="5000" dirty="0"/>
          </a:p>
        </p:txBody>
      </p:sp>
      <p:sp>
        <p:nvSpPr>
          <p:cNvPr id="3" name="Footer Placeholder 2"/>
          <p:cNvSpPr>
            <a:spLocks noGrp="1"/>
          </p:cNvSpPr>
          <p:nvPr>
            <p:ph type="ftr" sz="quarter" idx="11"/>
          </p:nvPr>
        </p:nvSpPr>
        <p:spPr>
          <a:xfrm>
            <a:off x="-1033630" y="6562653"/>
            <a:ext cx="4114800" cy="365125"/>
          </a:xfrm>
        </p:spPr>
        <p:txBody>
          <a:bodyPr/>
          <a:lstStyle/>
          <a:p>
            <a:r>
              <a:rPr lang="en-US" dirty="0"/>
              <a:t>©2016 Assessments 24X7</a:t>
            </a:r>
          </a:p>
        </p:txBody>
      </p:sp>
      <p:sp>
        <p:nvSpPr>
          <p:cNvPr id="9" name="Slide Number Placeholder 8"/>
          <p:cNvSpPr>
            <a:spLocks noGrp="1"/>
          </p:cNvSpPr>
          <p:nvPr>
            <p:ph type="sldNum" sz="quarter" idx="12"/>
          </p:nvPr>
        </p:nvSpPr>
        <p:spPr/>
        <p:txBody>
          <a:bodyPr/>
          <a:lstStyle/>
          <a:p>
            <a:fld id="{35D9512D-810D-489D-B4F3-0792CA04F52C}" type="slidenum">
              <a:rPr lang="en-US" smtClean="0"/>
              <a:t>20</a:t>
            </a:fld>
            <a:endParaRPr lang="en-US"/>
          </a:p>
        </p:txBody>
      </p:sp>
      <p:sp>
        <p:nvSpPr>
          <p:cNvPr id="4" name="Content Placeholder 3"/>
          <p:cNvSpPr>
            <a:spLocks noGrp="1"/>
          </p:cNvSpPr>
          <p:nvPr>
            <p:ph idx="1"/>
          </p:nvPr>
        </p:nvSpPr>
        <p:spPr>
          <a:xfrm>
            <a:off x="657316" y="2074712"/>
            <a:ext cx="11065625" cy="974438"/>
          </a:xfrm>
        </p:spPr>
        <p:txBody>
          <a:bodyPr>
            <a:normAutofit/>
          </a:bodyPr>
          <a:lstStyle/>
          <a:p>
            <a:endParaRPr lang="en-US" sz="800" i="1" dirty="0"/>
          </a:p>
          <a:p>
            <a:pPr marL="0" indent="0">
              <a:buNone/>
            </a:pPr>
            <a:r>
              <a:rPr lang="en-US" i="1" dirty="0"/>
              <a:t>*The very high and very low can be “risk zones” – WANTS turn to NEEDS</a:t>
            </a:r>
          </a:p>
        </p:txBody>
      </p:sp>
      <p:sp>
        <p:nvSpPr>
          <p:cNvPr id="15" name="Content Placeholder 3"/>
          <p:cNvSpPr txBox="1">
            <a:spLocks/>
          </p:cNvSpPr>
          <p:nvPr/>
        </p:nvSpPr>
        <p:spPr>
          <a:xfrm>
            <a:off x="838200" y="1351598"/>
            <a:ext cx="11065625" cy="974438"/>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b="1" i="1" dirty="0">
                <a:solidFill>
                  <a:srgbClr val="FF0000"/>
                </a:solidFill>
                <a:latin typeface="Calibri" panose="020F0502020204030204" pitchFamily="34" charset="0"/>
                <a:ea typeface="MS Mincho"/>
                <a:cs typeface="Times New Roman" panose="02020603050405020304" pitchFamily="18" charset="0"/>
              </a:rPr>
              <a:t>Very Low      </a:t>
            </a:r>
            <a:r>
              <a:rPr lang="en-US" sz="5400" b="1" i="1" dirty="0" err="1">
                <a:latin typeface="Calibri" panose="020F0502020204030204" pitchFamily="34" charset="0"/>
                <a:ea typeface="MS Mincho"/>
                <a:cs typeface="Times New Roman" panose="02020603050405020304" pitchFamily="18" charset="0"/>
              </a:rPr>
              <a:t>Low</a:t>
            </a:r>
            <a:r>
              <a:rPr lang="en-US" sz="5400" b="1" i="1" dirty="0">
                <a:latin typeface="Calibri" panose="020F0502020204030204" pitchFamily="34" charset="0"/>
                <a:ea typeface="MS Mincho"/>
                <a:cs typeface="Times New Roman" panose="02020603050405020304" pitchFamily="18" charset="0"/>
              </a:rPr>
              <a:t>       Average      High      </a:t>
            </a:r>
            <a:r>
              <a:rPr lang="en-US" sz="5400" b="1" i="1" dirty="0">
                <a:solidFill>
                  <a:srgbClr val="FF0000"/>
                </a:solidFill>
                <a:latin typeface="Calibri" panose="020F0502020204030204" pitchFamily="34" charset="0"/>
                <a:ea typeface="MS Mincho"/>
                <a:cs typeface="Times New Roman" panose="02020603050405020304" pitchFamily="18" charset="0"/>
              </a:rPr>
              <a:t>Very High</a:t>
            </a:r>
            <a:br>
              <a:rPr lang="en-US" sz="5400" b="1" i="1" dirty="0">
                <a:solidFill>
                  <a:srgbClr val="FF0000"/>
                </a:solidFill>
                <a:latin typeface="Calibri" panose="020F0502020204030204" pitchFamily="34" charset="0"/>
                <a:ea typeface="MS Mincho"/>
                <a:cs typeface="Times New Roman" panose="02020603050405020304" pitchFamily="18" charset="0"/>
              </a:rPr>
            </a:br>
            <a:r>
              <a:rPr lang="en-US" sz="3200" b="1" i="1" dirty="0">
                <a:solidFill>
                  <a:srgbClr val="FF0000"/>
                </a:solidFill>
                <a:latin typeface="Calibri" panose="020F0502020204030204" pitchFamily="34" charset="0"/>
                <a:ea typeface="MS Mincho"/>
                <a:cs typeface="Times New Roman" panose="02020603050405020304" pitchFamily="18" charset="0"/>
              </a:rPr>
              <a:t>*Teens and Below                                                                                               *Above 85</a:t>
            </a:r>
            <a:br>
              <a:rPr lang="en-US" sz="3000" b="1" i="1" dirty="0"/>
            </a:br>
            <a:endParaRPr lang="en-US" sz="3000" dirty="0"/>
          </a:p>
        </p:txBody>
      </p:sp>
      <p:sp>
        <p:nvSpPr>
          <p:cNvPr id="5" name="Rectangle 4">
            <a:extLst>
              <a:ext uri="{FF2B5EF4-FFF2-40B4-BE49-F238E27FC236}">
                <a16:creationId xmlns:a16="http://schemas.microsoft.com/office/drawing/2014/main" id="{60A344B9-4F4A-46DE-BD7A-CF8AEA62621B}"/>
              </a:ext>
            </a:extLst>
          </p:cNvPr>
          <p:cNvSpPr/>
          <p:nvPr/>
        </p:nvSpPr>
        <p:spPr>
          <a:xfrm>
            <a:off x="285750" y="3808851"/>
            <a:ext cx="6342529" cy="1015663"/>
          </a:xfrm>
          <a:prstGeom prst="rect">
            <a:avLst/>
          </a:prstGeom>
        </p:spPr>
        <p:txBody>
          <a:bodyPr wrap="square">
            <a:spAutoFit/>
          </a:bodyPr>
          <a:lstStyle/>
          <a:p>
            <a:r>
              <a:rPr lang="en-US" sz="3000" b="1" i="1" dirty="0">
                <a:ea typeface="MS Mincho"/>
                <a:cs typeface="Arial" panose="020B0604020202020204" pitchFamily="34" charset="0"/>
              </a:rPr>
              <a:t>Wanting to lead vs. Needing to lead</a:t>
            </a:r>
          </a:p>
          <a:p>
            <a:r>
              <a:rPr lang="en-US" sz="3000" b="1" i="1" dirty="0">
                <a:ea typeface="MS Mincho"/>
                <a:cs typeface="Arial" panose="020B0604020202020204" pitchFamily="34" charset="0"/>
              </a:rPr>
              <a:t>Wanting to win vs. Needing to win</a:t>
            </a:r>
          </a:p>
        </p:txBody>
      </p:sp>
      <p:pic>
        <p:nvPicPr>
          <p:cNvPr id="10" name="Picture 9">
            <a:extLst>
              <a:ext uri="{FF2B5EF4-FFF2-40B4-BE49-F238E27FC236}">
                <a16:creationId xmlns:a16="http://schemas.microsoft.com/office/drawing/2014/main" id="{523C9413-DF8B-4756-8180-AB1F12CA9DFB}"/>
              </a:ext>
            </a:extLst>
          </p:cNvPr>
          <p:cNvPicPr>
            <a:picLocks noChangeAspect="1"/>
          </p:cNvPicPr>
          <p:nvPr/>
        </p:nvPicPr>
        <p:blipFill>
          <a:blip r:embed="rId3"/>
          <a:stretch>
            <a:fillRect/>
          </a:stretch>
        </p:blipFill>
        <p:spPr>
          <a:xfrm>
            <a:off x="6396317" y="3064958"/>
            <a:ext cx="5795683" cy="3680257"/>
          </a:xfrm>
          <a:prstGeom prst="rect">
            <a:avLst/>
          </a:prstGeom>
        </p:spPr>
      </p:pic>
    </p:spTree>
    <p:extLst>
      <p:ext uri="{BB962C8B-B14F-4D97-AF65-F5344CB8AC3E}">
        <p14:creationId xmlns:p14="http://schemas.microsoft.com/office/powerpoint/2010/main" val="334578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137613"/>
            <a:ext cx="10515600" cy="1325563"/>
          </a:xfrm>
        </p:spPr>
        <p:txBody>
          <a:bodyPr>
            <a:normAutofit/>
          </a:bodyPr>
          <a:lstStyle/>
          <a:p>
            <a:r>
              <a:rPr lang="en-US" sz="5000" b="1" dirty="0">
                <a:latin typeface="Calibri" panose="020F0502020204030204" pitchFamily="34" charset="0"/>
                <a:ea typeface="MS Mincho"/>
                <a:cs typeface="Arial" panose="020B0604020202020204" pitchFamily="34" charset="0"/>
              </a:rPr>
              <a:t>Scoring Summary</a:t>
            </a:r>
            <a:endParaRPr lang="en-US" sz="5000" dirty="0"/>
          </a:p>
        </p:txBody>
      </p:sp>
      <p:sp>
        <p:nvSpPr>
          <p:cNvPr id="3" name="Footer Placeholder 2"/>
          <p:cNvSpPr>
            <a:spLocks noGrp="1"/>
          </p:cNvSpPr>
          <p:nvPr>
            <p:ph type="ftr" sz="quarter" idx="11"/>
          </p:nvPr>
        </p:nvSpPr>
        <p:spPr>
          <a:xfrm>
            <a:off x="-1033630" y="6562653"/>
            <a:ext cx="4114800" cy="365125"/>
          </a:xfrm>
        </p:spPr>
        <p:txBody>
          <a:bodyPr/>
          <a:lstStyle/>
          <a:p>
            <a:r>
              <a:rPr lang="en-US" dirty="0"/>
              <a:t>©2016 Assessments 24X7</a:t>
            </a:r>
          </a:p>
        </p:txBody>
      </p:sp>
      <p:sp>
        <p:nvSpPr>
          <p:cNvPr id="9" name="Slide Number Placeholder 8"/>
          <p:cNvSpPr>
            <a:spLocks noGrp="1"/>
          </p:cNvSpPr>
          <p:nvPr>
            <p:ph type="sldNum" sz="quarter" idx="12"/>
          </p:nvPr>
        </p:nvSpPr>
        <p:spPr/>
        <p:txBody>
          <a:bodyPr/>
          <a:lstStyle/>
          <a:p>
            <a:fld id="{35D9512D-810D-489D-B4F3-0792CA04F52C}" type="slidenum">
              <a:rPr lang="en-US" smtClean="0"/>
              <a:t>21</a:t>
            </a:fld>
            <a:endParaRPr lang="en-US"/>
          </a:p>
        </p:txBody>
      </p:sp>
      <p:sp>
        <p:nvSpPr>
          <p:cNvPr id="4" name="Content Placeholder 3"/>
          <p:cNvSpPr>
            <a:spLocks noGrp="1"/>
          </p:cNvSpPr>
          <p:nvPr>
            <p:ph idx="1"/>
          </p:nvPr>
        </p:nvSpPr>
        <p:spPr>
          <a:xfrm>
            <a:off x="563187" y="2985246"/>
            <a:ext cx="11065625" cy="2958354"/>
          </a:xfrm>
        </p:spPr>
        <p:txBody>
          <a:bodyPr>
            <a:normAutofit fontScale="85000" lnSpcReduction="10000"/>
          </a:bodyPr>
          <a:lstStyle/>
          <a:p>
            <a:r>
              <a:rPr lang="en-US" sz="3300" dirty="0"/>
              <a:t>Both low and high scores can have an influence on the choices we make. Average scores (in the mid-range noted by a small box plot) create a </a:t>
            </a:r>
            <a:r>
              <a:rPr lang="en-US" sz="3300" b="1" dirty="0"/>
              <a:t>normal degree</a:t>
            </a:r>
            <a:r>
              <a:rPr lang="en-US" sz="3300" dirty="0"/>
              <a:t> of influence which is typically not noticeable. </a:t>
            </a:r>
          </a:p>
          <a:p>
            <a:endParaRPr lang="en-US" sz="3300" dirty="0"/>
          </a:p>
          <a:p>
            <a:r>
              <a:rPr lang="en-US" sz="3300" dirty="0"/>
              <a:t>The very high and very low can be “risk zones” – </a:t>
            </a:r>
            <a:r>
              <a:rPr lang="en-US" sz="3300" b="1" dirty="0"/>
              <a:t>wants become needs</a:t>
            </a:r>
            <a:r>
              <a:rPr lang="en-US" sz="3300" dirty="0"/>
              <a:t>.</a:t>
            </a:r>
            <a:br>
              <a:rPr lang="en-US" sz="3300" dirty="0"/>
            </a:br>
            <a:endParaRPr lang="en-US" sz="3300" dirty="0"/>
          </a:p>
          <a:p>
            <a:r>
              <a:rPr lang="en-US" sz="3300" b="1" dirty="0"/>
              <a:t>Importance</a:t>
            </a:r>
            <a:r>
              <a:rPr lang="en-US" sz="3300" dirty="0"/>
              <a:t> and </a:t>
            </a:r>
            <a:r>
              <a:rPr lang="en-US" sz="3300" b="1" dirty="0"/>
              <a:t>Impact</a:t>
            </a:r>
            <a:r>
              <a:rPr lang="en-US" sz="3300" dirty="0"/>
              <a:t> are both important measurements in Motivators.</a:t>
            </a:r>
          </a:p>
          <a:p>
            <a:endParaRPr lang="en-US" dirty="0"/>
          </a:p>
        </p:txBody>
      </p:sp>
      <p:sp>
        <p:nvSpPr>
          <p:cNvPr id="11" name="Content Placeholder 3"/>
          <p:cNvSpPr txBox="1">
            <a:spLocks/>
          </p:cNvSpPr>
          <p:nvPr/>
        </p:nvSpPr>
        <p:spPr>
          <a:xfrm>
            <a:off x="442164" y="1324830"/>
            <a:ext cx="11065625" cy="16604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Whether scores are high or low, the motivators with the </a:t>
            </a:r>
            <a:r>
              <a:rPr lang="en-US" b="1" dirty="0"/>
              <a:t>furthest distance above or below the Norm </a:t>
            </a:r>
            <a:r>
              <a:rPr lang="en-US" dirty="0"/>
              <a:t>will have the</a:t>
            </a:r>
            <a:r>
              <a:rPr lang="en-US" b="1" dirty="0"/>
              <a:t> highest influence </a:t>
            </a:r>
            <a:r>
              <a:rPr lang="en-US" dirty="0"/>
              <a:t>leading to the greatest impact on the decisions being made. </a:t>
            </a:r>
          </a:p>
          <a:p>
            <a:endParaRPr lang="en-US" dirty="0"/>
          </a:p>
        </p:txBody>
      </p:sp>
    </p:spTree>
    <p:extLst>
      <p:ext uri="{BB962C8B-B14F-4D97-AF65-F5344CB8AC3E}">
        <p14:creationId xmlns:p14="http://schemas.microsoft.com/office/powerpoint/2010/main" val="317375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dissolv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lowchart: Document 13">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677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b="1" kern="1200" dirty="0">
                <a:solidFill>
                  <a:srgbClr val="FFFFFF"/>
                </a:solidFill>
                <a:latin typeface="+mj-lt"/>
                <a:ea typeface="+mj-ea"/>
                <a:cs typeface="+mj-cs"/>
              </a:rPr>
              <a:t>Motivators Report Debrief</a:t>
            </a:r>
            <a:endParaRPr lang="en-US" sz="3200" kern="1200" dirty="0">
              <a:solidFill>
                <a:srgbClr val="FFFFFF"/>
              </a:solidFill>
              <a:latin typeface="+mj-lt"/>
              <a:ea typeface="+mj-ea"/>
              <a:cs typeface="+mj-cs"/>
            </a:endParaRPr>
          </a:p>
        </p:txBody>
      </p:sp>
      <p:pic>
        <p:nvPicPr>
          <p:cNvPr id="6" name="Picture 5">
            <a:extLst>
              <a:ext uri="{FF2B5EF4-FFF2-40B4-BE49-F238E27FC236}">
                <a16:creationId xmlns:a16="http://schemas.microsoft.com/office/drawing/2014/main" id="{FC48C79A-7DAE-47BA-8EA5-CF5D95A370EA}"/>
              </a:ext>
            </a:extLst>
          </p:cNvPr>
          <p:cNvPicPr>
            <a:picLocks noChangeAspect="1"/>
          </p:cNvPicPr>
          <p:nvPr/>
        </p:nvPicPr>
        <p:blipFill>
          <a:blip r:embed="rId3"/>
          <a:stretch>
            <a:fillRect/>
          </a:stretch>
        </p:blipFill>
        <p:spPr>
          <a:xfrm>
            <a:off x="4207933" y="940510"/>
            <a:ext cx="7347537" cy="49779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Footer Placeholder 2"/>
          <p:cNvSpPr>
            <a:spLocks noGrp="1"/>
          </p:cNvSpPr>
          <p:nvPr>
            <p:ph type="ftr" sz="quarter" idx="11"/>
          </p:nvPr>
        </p:nvSpPr>
        <p:spPr>
          <a:xfrm>
            <a:off x="838200" y="6356350"/>
            <a:ext cx="5960951" cy="365125"/>
          </a:xfrm>
          <a:noFill/>
        </p:spPr>
        <p:txBody>
          <a:bodyPr vert="horz" lIns="91440" tIns="45720" rIns="91440" bIns="45720" rtlCol="0" anchor="ctr">
            <a:normAutofit/>
          </a:bodyPr>
          <a:lstStyle/>
          <a:p>
            <a:pPr algn="l">
              <a:spcAft>
                <a:spcPts val="600"/>
              </a:spcAft>
            </a:pPr>
            <a:r>
              <a:rPr lang="en-US" kern="1200">
                <a:solidFill>
                  <a:schemeClr val="tx1">
                    <a:tint val="75000"/>
                  </a:schemeClr>
                </a:solidFill>
                <a:latin typeface="+mn-lt"/>
                <a:ea typeface="+mn-ea"/>
                <a:cs typeface="+mn-cs"/>
              </a:rPr>
              <a:t>©2016 Assessments 24X7</a:t>
            </a:r>
          </a:p>
        </p:txBody>
      </p:sp>
      <p:sp>
        <p:nvSpPr>
          <p:cNvPr id="9" name="Slide Number Placeholder 8"/>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algn="l">
              <a:spcAft>
                <a:spcPts val="600"/>
              </a:spcAft>
            </a:pPr>
            <a:fld id="{35D9512D-810D-489D-B4F3-0792CA04F52C}" type="slidenum">
              <a:rPr lang="en-US" smtClean="0"/>
              <a:pPr algn="l">
                <a:spcAft>
                  <a:spcPts val="600"/>
                </a:spcAft>
              </a:pPr>
              <a:t>22</a:t>
            </a:fld>
            <a:endParaRPr lang="en-US"/>
          </a:p>
        </p:txBody>
      </p:sp>
    </p:spTree>
    <p:extLst>
      <p:ext uri="{BB962C8B-B14F-4D97-AF65-F5344CB8AC3E}">
        <p14:creationId xmlns:p14="http://schemas.microsoft.com/office/powerpoint/2010/main" val="303688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lowchart: Document 12">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8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E2EC12-8E6B-4985-95DE-21EEE2FD76A6}"/>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b="1" kern="1200" dirty="0">
                <a:solidFill>
                  <a:srgbClr val="FFFFFF"/>
                </a:solidFill>
                <a:latin typeface="+mj-lt"/>
                <a:ea typeface="+mj-ea"/>
                <a:cs typeface="+mj-cs"/>
              </a:rPr>
              <a:t>A Closer Look</a:t>
            </a:r>
          </a:p>
        </p:txBody>
      </p:sp>
      <p:pic>
        <p:nvPicPr>
          <p:cNvPr id="8" name="Content Placeholder 5">
            <a:extLst>
              <a:ext uri="{FF2B5EF4-FFF2-40B4-BE49-F238E27FC236}">
                <a16:creationId xmlns:a16="http://schemas.microsoft.com/office/drawing/2014/main" id="{DDFF71E8-7C03-4DF7-90EC-F5D20F1B831A}"/>
              </a:ext>
            </a:extLst>
          </p:cNvPr>
          <p:cNvPicPr>
            <a:picLocks noGrp="1"/>
          </p:cNvPicPr>
          <p:nvPr>
            <p:ph idx="1"/>
          </p:nvPr>
        </p:nvPicPr>
        <p:blipFill rotWithShape="1">
          <a:blip r:embed="rId3"/>
          <a:srcRect l="20833" t="18244" r="21634" b="5383"/>
          <a:stretch/>
        </p:blipFill>
        <p:spPr bwMode="auto">
          <a:xfrm>
            <a:off x="4207933" y="686290"/>
            <a:ext cx="7347537" cy="54863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
        <p:nvSpPr>
          <p:cNvPr id="4" name="Footer Placeholder 3">
            <a:extLst>
              <a:ext uri="{FF2B5EF4-FFF2-40B4-BE49-F238E27FC236}">
                <a16:creationId xmlns:a16="http://schemas.microsoft.com/office/drawing/2014/main" id="{69D2568E-FB8D-410C-8616-6F9EF89D7887}"/>
              </a:ext>
            </a:extLst>
          </p:cNvPr>
          <p:cNvSpPr>
            <a:spLocks noGrp="1"/>
          </p:cNvSpPr>
          <p:nvPr>
            <p:ph type="ftr" sz="quarter" idx="11"/>
          </p:nvPr>
        </p:nvSpPr>
        <p:spPr>
          <a:xfrm>
            <a:off x="838200" y="6356350"/>
            <a:ext cx="5960951" cy="365125"/>
          </a:xfrm>
          <a:noFill/>
        </p:spPr>
        <p:txBody>
          <a:bodyPr vert="horz" lIns="91440" tIns="45720" rIns="91440" bIns="45720" rtlCol="0" anchor="ctr">
            <a:normAutofit/>
          </a:bodyPr>
          <a:lstStyle/>
          <a:p>
            <a:pPr algn="l">
              <a:spcAft>
                <a:spcPts val="600"/>
              </a:spcAft>
            </a:pPr>
            <a:r>
              <a:rPr lang="en-US" kern="1200">
                <a:solidFill>
                  <a:schemeClr val="tx1">
                    <a:tint val="75000"/>
                  </a:schemeClr>
                </a:solidFill>
                <a:latin typeface="+mn-lt"/>
                <a:ea typeface="+mn-ea"/>
                <a:cs typeface="+mn-cs"/>
              </a:rPr>
              <a:t>©2016 Assessments 24X7</a:t>
            </a:r>
          </a:p>
        </p:txBody>
      </p:sp>
      <p:sp>
        <p:nvSpPr>
          <p:cNvPr id="5" name="Slide Number Placeholder 4">
            <a:extLst>
              <a:ext uri="{FF2B5EF4-FFF2-40B4-BE49-F238E27FC236}">
                <a16:creationId xmlns:a16="http://schemas.microsoft.com/office/drawing/2014/main" id="{E803A0FA-58B8-4D42-8088-D243CC57667F}"/>
              </a:ext>
            </a:extLst>
          </p:cNvPr>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algn="l">
              <a:spcAft>
                <a:spcPts val="600"/>
              </a:spcAft>
            </a:pPr>
            <a:fld id="{35D9512D-810D-489D-B4F3-0792CA04F52C}" type="slidenum">
              <a:rPr lang="en-US" smtClean="0"/>
              <a:pPr algn="l">
                <a:spcAft>
                  <a:spcPts val="600"/>
                </a:spcAft>
              </a:pPr>
              <a:t>23</a:t>
            </a:fld>
            <a:endParaRPr lang="en-US"/>
          </a:p>
        </p:txBody>
      </p:sp>
    </p:spTree>
    <p:extLst>
      <p:ext uri="{BB962C8B-B14F-4D97-AF65-F5344CB8AC3E}">
        <p14:creationId xmlns:p14="http://schemas.microsoft.com/office/powerpoint/2010/main" val="7154488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lowchart: Document 10">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292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63D9F8-3C43-4C76-88A6-BDD33F21ED6F}"/>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b="1" kern="1200" dirty="0">
                <a:solidFill>
                  <a:srgbClr val="FFFFFF"/>
                </a:solidFill>
                <a:latin typeface="+mj-lt"/>
                <a:ea typeface="+mj-ea"/>
                <a:cs typeface="+mj-cs"/>
              </a:rPr>
              <a:t>Individual Score &amp; Statements</a:t>
            </a:r>
          </a:p>
        </p:txBody>
      </p:sp>
      <p:pic>
        <p:nvPicPr>
          <p:cNvPr id="6" name="Picture 5">
            <a:extLst>
              <a:ext uri="{FF2B5EF4-FFF2-40B4-BE49-F238E27FC236}">
                <a16:creationId xmlns:a16="http://schemas.microsoft.com/office/drawing/2014/main" id="{C9FE1D0A-0FFC-468F-82C8-CB52040C8303}"/>
              </a:ext>
            </a:extLst>
          </p:cNvPr>
          <p:cNvPicPr>
            <a:picLocks noChangeAspect="1"/>
          </p:cNvPicPr>
          <p:nvPr/>
        </p:nvPicPr>
        <p:blipFill>
          <a:blip r:embed="rId3"/>
          <a:stretch>
            <a:fillRect/>
          </a:stretch>
        </p:blipFill>
        <p:spPr>
          <a:xfrm>
            <a:off x="4207933" y="839482"/>
            <a:ext cx="7347537" cy="51800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Footer Placeholder 3">
            <a:extLst>
              <a:ext uri="{FF2B5EF4-FFF2-40B4-BE49-F238E27FC236}">
                <a16:creationId xmlns:a16="http://schemas.microsoft.com/office/drawing/2014/main" id="{22EA1F9C-3C6F-4350-BF45-64C329926ECC}"/>
              </a:ext>
            </a:extLst>
          </p:cNvPr>
          <p:cNvSpPr>
            <a:spLocks noGrp="1"/>
          </p:cNvSpPr>
          <p:nvPr>
            <p:ph type="ftr" sz="quarter" idx="11"/>
          </p:nvPr>
        </p:nvSpPr>
        <p:spPr>
          <a:xfrm>
            <a:off x="838200" y="6356350"/>
            <a:ext cx="5960951" cy="365125"/>
          </a:xfrm>
          <a:noFill/>
        </p:spPr>
        <p:txBody>
          <a:bodyPr vert="horz" lIns="91440" tIns="45720" rIns="91440" bIns="45720" rtlCol="0" anchor="ctr">
            <a:normAutofit/>
          </a:bodyPr>
          <a:lstStyle/>
          <a:p>
            <a:pPr algn="l">
              <a:spcAft>
                <a:spcPts val="600"/>
              </a:spcAft>
            </a:pPr>
            <a:r>
              <a:rPr lang="en-US" kern="1200">
                <a:solidFill>
                  <a:schemeClr val="tx1">
                    <a:tint val="75000"/>
                  </a:schemeClr>
                </a:solidFill>
                <a:latin typeface="+mn-lt"/>
                <a:ea typeface="+mn-ea"/>
                <a:cs typeface="+mn-cs"/>
              </a:rPr>
              <a:t>©2016 Assessments 24X7</a:t>
            </a:r>
          </a:p>
        </p:txBody>
      </p:sp>
      <p:sp>
        <p:nvSpPr>
          <p:cNvPr id="5" name="Slide Number Placeholder 4">
            <a:extLst>
              <a:ext uri="{FF2B5EF4-FFF2-40B4-BE49-F238E27FC236}">
                <a16:creationId xmlns:a16="http://schemas.microsoft.com/office/drawing/2014/main" id="{A5D808BC-49F3-4998-BF6A-09B1E6DC10E8}"/>
              </a:ext>
            </a:extLst>
          </p:cNvPr>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algn="l">
              <a:spcAft>
                <a:spcPts val="600"/>
              </a:spcAft>
            </a:pPr>
            <a:fld id="{35D9512D-810D-489D-B4F3-0792CA04F52C}" type="slidenum">
              <a:rPr lang="en-US" smtClean="0"/>
              <a:pPr algn="l">
                <a:spcAft>
                  <a:spcPts val="600"/>
                </a:spcAft>
              </a:pPr>
              <a:t>24</a:t>
            </a:fld>
            <a:endParaRPr lang="en-US"/>
          </a:p>
        </p:txBody>
      </p:sp>
    </p:spTree>
    <p:extLst>
      <p:ext uri="{BB962C8B-B14F-4D97-AF65-F5344CB8AC3E}">
        <p14:creationId xmlns:p14="http://schemas.microsoft.com/office/powerpoint/2010/main" val="18301562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lowchart: Document 10">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D9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69853B-50A2-45E2-AB03-06811ADC5AFE}"/>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b="1" kern="1200">
                <a:solidFill>
                  <a:srgbClr val="FFFFFF"/>
                </a:solidFill>
                <a:latin typeface="+mj-lt"/>
                <a:ea typeface="+mj-ea"/>
                <a:cs typeface="+mj-cs"/>
              </a:rPr>
              <a:t>Word Matrix</a:t>
            </a:r>
            <a:r>
              <a:rPr lang="en-US" sz="3200" kern="1200">
                <a:solidFill>
                  <a:srgbClr val="FFFFFF"/>
                </a:solidFill>
                <a:latin typeface="+mj-lt"/>
                <a:ea typeface="+mj-ea"/>
                <a:cs typeface="+mj-cs"/>
              </a:rPr>
              <a:t>	</a:t>
            </a:r>
          </a:p>
        </p:txBody>
      </p:sp>
      <p:pic>
        <p:nvPicPr>
          <p:cNvPr id="6" name="Content Placeholder 5">
            <a:extLst>
              <a:ext uri="{FF2B5EF4-FFF2-40B4-BE49-F238E27FC236}">
                <a16:creationId xmlns:a16="http://schemas.microsoft.com/office/drawing/2014/main" id="{5FBC114E-1E81-4512-9A1D-CEA640B9B296}"/>
              </a:ext>
            </a:extLst>
          </p:cNvPr>
          <p:cNvPicPr>
            <a:picLocks noGrp="1" noChangeAspect="1"/>
          </p:cNvPicPr>
          <p:nvPr>
            <p:ph idx="1"/>
          </p:nvPr>
        </p:nvPicPr>
        <p:blipFill>
          <a:blip r:embed="rId3"/>
          <a:stretch>
            <a:fillRect/>
          </a:stretch>
        </p:blipFill>
        <p:spPr>
          <a:xfrm>
            <a:off x="4207933" y="692531"/>
            <a:ext cx="7347537" cy="54739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Footer Placeholder 3">
            <a:extLst>
              <a:ext uri="{FF2B5EF4-FFF2-40B4-BE49-F238E27FC236}">
                <a16:creationId xmlns:a16="http://schemas.microsoft.com/office/drawing/2014/main" id="{29873E4E-5DDB-477E-8C11-4FADF25A5A7B}"/>
              </a:ext>
            </a:extLst>
          </p:cNvPr>
          <p:cNvSpPr>
            <a:spLocks noGrp="1"/>
          </p:cNvSpPr>
          <p:nvPr>
            <p:ph type="ftr" sz="quarter" idx="11"/>
          </p:nvPr>
        </p:nvSpPr>
        <p:spPr>
          <a:xfrm>
            <a:off x="838200" y="6356350"/>
            <a:ext cx="5960951" cy="365125"/>
          </a:xfrm>
          <a:noFill/>
        </p:spPr>
        <p:txBody>
          <a:bodyPr vert="horz" lIns="91440" tIns="45720" rIns="91440" bIns="45720" rtlCol="0" anchor="ctr">
            <a:normAutofit/>
          </a:bodyPr>
          <a:lstStyle/>
          <a:p>
            <a:pPr algn="l">
              <a:spcAft>
                <a:spcPts val="600"/>
              </a:spcAft>
            </a:pPr>
            <a:r>
              <a:rPr lang="en-US" kern="1200">
                <a:solidFill>
                  <a:schemeClr val="tx1">
                    <a:tint val="75000"/>
                  </a:schemeClr>
                </a:solidFill>
                <a:latin typeface="+mn-lt"/>
                <a:ea typeface="+mn-ea"/>
                <a:cs typeface="+mn-cs"/>
              </a:rPr>
              <a:t>©2016 Assessments 24X7</a:t>
            </a:r>
          </a:p>
        </p:txBody>
      </p:sp>
      <p:sp>
        <p:nvSpPr>
          <p:cNvPr id="5" name="Slide Number Placeholder 4">
            <a:extLst>
              <a:ext uri="{FF2B5EF4-FFF2-40B4-BE49-F238E27FC236}">
                <a16:creationId xmlns:a16="http://schemas.microsoft.com/office/drawing/2014/main" id="{DCB39CF4-6C2E-4AE8-B25E-9E456030959A}"/>
              </a:ext>
            </a:extLst>
          </p:cNvPr>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algn="l">
              <a:spcAft>
                <a:spcPts val="600"/>
              </a:spcAft>
            </a:pPr>
            <a:fld id="{35D9512D-810D-489D-B4F3-0792CA04F52C}" type="slidenum">
              <a:rPr lang="en-US" smtClean="0"/>
              <a:pPr algn="l">
                <a:spcAft>
                  <a:spcPts val="600"/>
                </a:spcAft>
              </a:pPr>
              <a:t>25</a:t>
            </a:fld>
            <a:endParaRPr lang="en-US"/>
          </a:p>
        </p:txBody>
      </p:sp>
    </p:spTree>
    <p:extLst>
      <p:ext uri="{BB962C8B-B14F-4D97-AF65-F5344CB8AC3E}">
        <p14:creationId xmlns:p14="http://schemas.microsoft.com/office/powerpoint/2010/main" val="1022026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4833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63D9F8-3C43-4C76-88A6-BDD33F21ED6F}"/>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b="1" kern="1200" dirty="0">
                <a:solidFill>
                  <a:srgbClr val="FFFFFF"/>
                </a:solidFill>
                <a:latin typeface="+mj-lt"/>
                <a:ea typeface="+mj-ea"/>
                <a:cs typeface="+mj-cs"/>
              </a:rPr>
              <a:t>Individual Motivator Pages</a:t>
            </a:r>
          </a:p>
        </p:txBody>
      </p:sp>
      <p:pic>
        <p:nvPicPr>
          <p:cNvPr id="3" name="Picture 2">
            <a:extLst>
              <a:ext uri="{FF2B5EF4-FFF2-40B4-BE49-F238E27FC236}">
                <a16:creationId xmlns:a16="http://schemas.microsoft.com/office/drawing/2014/main" id="{1D4689EA-0FF4-4A36-B8EE-7121389B134C}"/>
              </a:ext>
            </a:extLst>
          </p:cNvPr>
          <p:cNvPicPr>
            <a:picLocks noChangeAspect="1"/>
          </p:cNvPicPr>
          <p:nvPr/>
        </p:nvPicPr>
        <p:blipFill>
          <a:blip r:embed="rId3"/>
          <a:stretch>
            <a:fillRect/>
          </a:stretch>
        </p:blipFill>
        <p:spPr>
          <a:xfrm>
            <a:off x="5020770" y="640080"/>
            <a:ext cx="5721862" cy="55788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Footer Placeholder 3">
            <a:extLst>
              <a:ext uri="{FF2B5EF4-FFF2-40B4-BE49-F238E27FC236}">
                <a16:creationId xmlns:a16="http://schemas.microsoft.com/office/drawing/2014/main" id="{22EA1F9C-3C6F-4350-BF45-64C329926ECC}"/>
              </a:ext>
            </a:extLst>
          </p:cNvPr>
          <p:cNvSpPr>
            <a:spLocks noGrp="1"/>
          </p:cNvSpPr>
          <p:nvPr>
            <p:ph type="ftr" sz="quarter" idx="11"/>
          </p:nvPr>
        </p:nvSpPr>
        <p:spPr>
          <a:xfrm>
            <a:off x="838200" y="6356350"/>
            <a:ext cx="5960951" cy="365125"/>
          </a:xfrm>
          <a:noFill/>
        </p:spPr>
        <p:txBody>
          <a:bodyPr vert="horz" lIns="91440" tIns="45720" rIns="91440" bIns="45720" rtlCol="0" anchor="ctr">
            <a:normAutofit/>
          </a:bodyPr>
          <a:lstStyle/>
          <a:p>
            <a:pPr algn="l">
              <a:spcAft>
                <a:spcPts val="600"/>
              </a:spcAft>
            </a:pPr>
            <a:r>
              <a:rPr lang="en-US" kern="1200">
                <a:solidFill>
                  <a:schemeClr val="tx1">
                    <a:tint val="75000"/>
                  </a:schemeClr>
                </a:solidFill>
                <a:latin typeface="+mn-lt"/>
                <a:ea typeface="+mn-ea"/>
                <a:cs typeface="+mn-cs"/>
              </a:rPr>
              <a:t>©2016 Assessments 24X7</a:t>
            </a:r>
          </a:p>
        </p:txBody>
      </p:sp>
      <p:sp>
        <p:nvSpPr>
          <p:cNvPr id="5" name="Slide Number Placeholder 4">
            <a:extLst>
              <a:ext uri="{FF2B5EF4-FFF2-40B4-BE49-F238E27FC236}">
                <a16:creationId xmlns:a16="http://schemas.microsoft.com/office/drawing/2014/main" id="{A5D808BC-49F3-4998-BF6A-09B1E6DC10E8}"/>
              </a:ext>
            </a:extLst>
          </p:cNvPr>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algn="l">
              <a:spcAft>
                <a:spcPts val="600"/>
              </a:spcAft>
            </a:pPr>
            <a:fld id="{35D9512D-810D-489D-B4F3-0792CA04F52C}" type="slidenum">
              <a:rPr lang="en-US" smtClean="0"/>
              <a:pPr algn="l">
                <a:spcAft>
                  <a:spcPts val="600"/>
                </a:spcAft>
              </a:pPr>
              <a:t>26</a:t>
            </a:fld>
            <a:endParaRPr lang="en-US"/>
          </a:p>
        </p:txBody>
      </p:sp>
    </p:spTree>
    <p:extLst>
      <p:ext uri="{BB962C8B-B14F-4D97-AF65-F5344CB8AC3E}">
        <p14:creationId xmlns:p14="http://schemas.microsoft.com/office/powerpoint/2010/main" val="8879446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lowchart: Document 12">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8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E2EC12-8E6B-4985-95DE-21EEE2FD76A6}"/>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b="1" kern="1200" dirty="0">
                <a:solidFill>
                  <a:srgbClr val="FFFFFF"/>
                </a:solidFill>
                <a:latin typeface="+mj-lt"/>
                <a:ea typeface="+mj-ea"/>
                <a:cs typeface="+mj-cs"/>
              </a:rPr>
              <a:t>Adaptability</a:t>
            </a:r>
          </a:p>
        </p:txBody>
      </p:sp>
      <p:sp>
        <p:nvSpPr>
          <p:cNvPr id="4" name="Footer Placeholder 3">
            <a:extLst>
              <a:ext uri="{FF2B5EF4-FFF2-40B4-BE49-F238E27FC236}">
                <a16:creationId xmlns:a16="http://schemas.microsoft.com/office/drawing/2014/main" id="{69D2568E-FB8D-410C-8616-6F9EF89D7887}"/>
              </a:ext>
            </a:extLst>
          </p:cNvPr>
          <p:cNvSpPr>
            <a:spLocks noGrp="1"/>
          </p:cNvSpPr>
          <p:nvPr>
            <p:ph type="ftr" sz="quarter" idx="11"/>
          </p:nvPr>
        </p:nvSpPr>
        <p:spPr>
          <a:xfrm>
            <a:off x="838200" y="6356350"/>
            <a:ext cx="5960951" cy="365125"/>
          </a:xfrm>
          <a:noFill/>
        </p:spPr>
        <p:txBody>
          <a:bodyPr vert="horz" lIns="91440" tIns="45720" rIns="91440" bIns="45720" rtlCol="0" anchor="ctr">
            <a:normAutofit/>
          </a:bodyPr>
          <a:lstStyle/>
          <a:p>
            <a:pPr algn="l">
              <a:spcAft>
                <a:spcPts val="600"/>
              </a:spcAft>
            </a:pPr>
            <a:r>
              <a:rPr lang="en-US" kern="1200">
                <a:solidFill>
                  <a:schemeClr val="tx1">
                    <a:tint val="75000"/>
                  </a:schemeClr>
                </a:solidFill>
                <a:latin typeface="+mn-lt"/>
                <a:ea typeface="+mn-ea"/>
                <a:cs typeface="+mn-cs"/>
              </a:rPr>
              <a:t>©2016 Assessments 24X7</a:t>
            </a:r>
          </a:p>
        </p:txBody>
      </p:sp>
      <p:sp>
        <p:nvSpPr>
          <p:cNvPr id="5" name="Slide Number Placeholder 4">
            <a:extLst>
              <a:ext uri="{FF2B5EF4-FFF2-40B4-BE49-F238E27FC236}">
                <a16:creationId xmlns:a16="http://schemas.microsoft.com/office/drawing/2014/main" id="{E803A0FA-58B8-4D42-8088-D243CC57667F}"/>
              </a:ext>
            </a:extLst>
          </p:cNvPr>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algn="l">
              <a:spcAft>
                <a:spcPts val="600"/>
              </a:spcAft>
            </a:pPr>
            <a:fld id="{35D9512D-810D-489D-B4F3-0792CA04F52C}" type="slidenum">
              <a:rPr lang="en-US" smtClean="0"/>
              <a:pPr algn="l">
                <a:spcAft>
                  <a:spcPts val="600"/>
                </a:spcAft>
              </a:pPr>
              <a:t>27</a:t>
            </a:fld>
            <a:endParaRPr lang="en-US"/>
          </a:p>
        </p:txBody>
      </p:sp>
      <p:pic>
        <p:nvPicPr>
          <p:cNvPr id="9" name="Content Placeholder 5">
            <a:extLst>
              <a:ext uri="{FF2B5EF4-FFF2-40B4-BE49-F238E27FC236}">
                <a16:creationId xmlns:a16="http://schemas.microsoft.com/office/drawing/2014/main" id="{D3B582EB-A77A-4BE2-A641-4C8E062E6216}"/>
              </a:ext>
            </a:extLst>
          </p:cNvPr>
          <p:cNvPicPr>
            <a:picLocks noChangeAspect="1"/>
          </p:cNvPicPr>
          <p:nvPr/>
        </p:nvPicPr>
        <p:blipFill rotWithShape="1">
          <a:blip r:embed="rId3"/>
          <a:srcRect t="1229"/>
          <a:stretch/>
        </p:blipFill>
        <p:spPr>
          <a:xfrm>
            <a:off x="4583264" y="640080"/>
            <a:ext cx="6596874" cy="5578816"/>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822964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lowchart: Document 10">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D9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69853B-50A2-45E2-AB03-06811ADC5AFE}"/>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b="1" dirty="0">
                <a:solidFill>
                  <a:schemeClr val="bg1"/>
                </a:solidFill>
              </a:rPr>
              <a:t>Tiny Steps, Big Results Plan</a:t>
            </a:r>
          </a:p>
        </p:txBody>
      </p:sp>
      <p:sp>
        <p:nvSpPr>
          <p:cNvPr id="4" name="Footer Placeholder 3">
            <a:extLst>
              <a:ext uri="{FF2B5EF4-FFF2-40B4-BE49-F238E27FC236}">
                <a16:creationId xmlns:a16="http://schemas.microsoft.com/office/drawing/2014/main" id="{29873E4E-5DDB-477E-8C11-4FADF25A5A7B}"/>
              </a:ext>
            </a:extLst>
          </p:cNvPr>
          <p:cNvSpPr>
            <a:spLocks noGrp="1"/>
          </p:cNvSpPr>
          <p:nvPr>
            <p:ph type="ftr" sz="quarter" idx="11"/>
          </p:nvPr>
        </p:nvSpPr>
        <p:spPr>
          <a:xfrm>
            <a:off x="838200" y="6356350"/>
            <a:ext cx="5960951" cy="365125"/>
          </a:xfrm>
          <a:noFill/>
        </p:spPr>
        <p:txBody>
          <a:bodyPr vert="horz" lIns="91440" tIns="45720" rIns="91440" bIns="45720" rtlCol="0" anchor="ctr">
            <a:normAutofit/>
          </a:bodyPr>
          <a:lstStyle/>
          <a:p>
            <a:pPr algn="l">
              <a:spcAft>
                <a:spcPts val="600"/>
              </a:spcAft>
            </a:pPr>
            <a:r>
              <a:rPr lang="en-US" kern="1200">
                <a:solidFill>
                  <a:schemeClr val="tx1">
                    <a:tint val="75000"/>
                  </a:schemeClr>
                </a:solidFill>
                <a:latin typeface="+mn-lt"/>
                <a:ea typeface="+mn-ea"/>
                <a:cs typeface="+mn-cs"/>
              </a:rPr>
              <a:t>©2016 Assessments 24X7</a:t>
            </a:r>
          </a:p>
        </p:txBody>
      </p:sp>
      <p:sp>
        <p:nvSpPr>
          <p:cNvPr id="5" name="Slide Number Placeholder 4">
            <a:extLst>
              <a:ext uri="{FF2B5EF4-FFF2-40B4-BE49-F238E27FC236}">
                <a16:creationId xmlns:a16="http://schemas.microsoft.com/office/drawing/2014/main" id="{DCB39CF4-6C2E-4AE8-B25E-9E456030959A}"/>
              </a:ext>
            </a:extLst>
          </p:cNvPr>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algn="l">
              <a:spcAft>
                <a:spcPts val="600"/>
              </a:spcAft>
            </a:pPr>
            <a:fld id="{35D9512D-810D-489D-B4F3-0792CA04F52C}" type="slidenum">
              <a:rPr lang="en-US" smtClean="0"/>
              <a:pPr algn="l">
                <a:spcAft>
                  <a:spcPts val="600"/>
                </a:spcAft>
              </a:pPr>
              <a:t>28</a:t>
            </a:fld>
            <a:endParaRPr lang="en-US"/>
          </a:p>
        </p:txBody>
      </p:sp>
      <p:sp>
        <p:nvSpPr>
          <p:cNvPr id="7" name="Content Placeholder 6">
            <a:extLst>
              <a:ext uri="{FF2B5EF4-FFF2-40B4-BE49-F238E27FC236}">
                <a16:creationId xmlns:a16="http://schemas.microsoft.com/office/drawing/2014/main" id="{F81B46AB-69D9-49CF-9723-9CA51F49B3C0}"/>
              </a:ext>
            </a:extLst>
          </p:cNvPr>
          <p:cNvSpPr>
            <a:spLocks noGrp="1"/>
          </p:cNvSpPr>
          <p:nvPr>
            <p:ph idx="1"/>
          </p:nvPr>
        </p:nvSpPr>
        <p:spPr>
          <a:xfrm>
            <a:off x="4086224" y="868680"/>
            <a:ext cx="7267575" cy="5308283"/>
          </a:xfrm>
        </p:spPr>
        <p:txBody>
          <a:bodyPr>
            <a:normAutofit lnSpcReduction="10000"/>
          </a:bodyPr>
          <a:lstStyle/>
          <a:p>
            <a:pPr marL="0" indent="0">
              <a:buNone/>
            </a:pPr>
            <a:r>
              <a:rPr lang="en-US" b="1" i="1" dirty="0"/>
              <a:t>Reflection and Action: </a:t>
            </a:r>
            <a:br>
              <a:rPr lang="en-US" dirty="0"/>
            </a:br>
            <a:endParaRPr lang="en-US" dirty="0"/>
          </a:p>
          <a:p>
            <a:r>
              <a:rPr lang="en-US" dirty="0"/>
              <a:t>What works? What does not work? </a:t>
            </a:r>
            <a:br>
              <a:rPr lang="en-US" dirty="0"/>
            </a:br>
            <a:endParaRPr lang="en-US" dirty="0"/>
          </a:p>
          <a:p>
            <a:r>
              <a:rPr lang="en-US" dirty="0"/>
              <a:t>Where do I excel and what Motivators are engaged? </a:t>
            </a:r>
            <a:br>
              <a:rPr lang="en-US" dirty="0"/>
            </a:br>
            <a:endParaRPr lang="en-US" dirty="0"/>
          </a:p>
          <a:p>
            <a:r>
              <a:rPr lang="en-US" dirty="0"/>
              <a:t>What Motivators need attention? </a:t>
            </a:r>
            <a:br>
              <a:rPr lang="en-US" dirty="0"/>
            </a:br>
            <a:endParaRPr lang="en-US" dirty="0"/>
          </a:p>
          <a:p>
            <a:r>
              <a:rPr lang="en-US" dirty="0"/>
              <a:t>What harmful influence can I eliminate? </a:t>
            </a:r>
            <a:br>
              <a:rPr lang="en-US" dirty="0"/>
            </a:br>
            <a:endParaRPr lang="en-US" dirty="0"/>
          </a:p>
          <a:p>
            <a:r>
              <a:rPr lang="en-US" dirty="0"/>
              <a:t>What positive influence can I act on? </a:t>
            </a:r>
          </a:p>
        </p:txBody>
      </p:sp>
    </p:spTree>
    <p:extLst>
      <p:ext uri="{BB962C8B-B14F-4D97-AF65-F5344CB8AC3E}">
        <p14:creationId xmlns:p14="http://schemas.microsoft.com/office/powerpoint/2010/main" val="11304189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461" y="260702"/>
            <a:ext cx="10515600" cy="1325563"/>
          </a:xfrm>
        </p:spPr>
        <p:txBody>
          <a:bodyPr/>
          <a:lstStyle/>
          <a:p>
            <a:r>
              <a:rPr lang="en-US" b="1" dirty="0"/>
              <a:t>Coaching </a:t>
            </a:r>
          </a:p>
        </p:txBody>
      </p:sp>
      <p:sp>
        <p:nvSpPr>
          <p:cNvPr id="3" name="Content Placeholder 2"/>
          <p:cNvSpPr>
            <a:spLocks noGrp="1"/>
          </p:cNvSpPr>
          <p:nvPr>
            <p:ph idx="1"/>
          </p:nvPr>
        </p:nvSpPr>
        <p:spPr>
          <a:xfrm>
            <a:off x="401461" y="1538605"/>
            <a:ext cx="10515600" cy="4954270"/>
          </a:xfrm>
        </p:spPr>
        <p:txBody>
          <a:bodyPr>
            <a:normAutofit fontScale="92500" lnSpcReduction="10000"/>
          </a:bodyPr>
          <a:lstStyle/>
          <a:p>
            <a:pPr marL="0" lvl="0" indent="0">
              <a:buNone/>
            </a:pPr>
            <a:r>
              <a:rPr lang="en-US" b="1" dirty="0"/>
              <a:t>Use open-ended and purposeful follow-up questions to uncover opportunities and reveal areas support is needed. Discuss: </a:t>
            </a:r>
            <a:endParaRPr lang="en-US" sz="1800" dirty="0"/>
          </a:p>
          <a:p>
            <a:endParaRPr lang="en-US" sz="1800" dirty="0"/>
          </a:p>
          <a:p>
            <a:pPr lvl="0"/>
            <a:r>
              <a:rPr lang="en-US" dirty="0"/>
              <a:t>What are the primary motivators for this person? </a:t>
            </a:r>
            <a:br>
              <a:rPr lang="en-US" dirty="0"/>
            </a:br>
            <a:endParaRPr lang="en-US" sz="1800" dirty="0"/>
          </a:p>
          <a:p>
            <a:pPr lvl="0"/>
            <a:r>
              <a:rPr lang="en-US" dirty="0"/>
              <a:t>How do those show up? What behaviors link to those drivers? </a:t>
            </a:r>
            <a:br>
              <a:rPr lang="en-US" dirty="0"/>
            </a:br>
            <a:endParaRPr lang="en-US" sz="1800" dirty="0"/>
          </a:p>
          <a:p>
            <a:pPr lvl="0"/>
            <a:r>
              <a:rPr lang="en-US" dirty="0"/>
              <a:t>What awareness do they have about their individual scores?</a:t>
            </a:r>
            <a:br>
              <a:rPr lang="en-US" dirty="0"/>
            </a:br>
            <a:endParaRPr lang="en-US" sz="1800" dirty="0"/>
          </a:p>
          <a:p>
            <a:pPr lvl="1"/>
            <a:r>
              <a:rPr lang="en-US" dirty="0"/>
              <a:t>Are those scores accurate and reflective of their mindset? </a:t>
            </a:r>
            <a:br>
              <a:rPr lang="en-US" dirty="0"/>
            </a:br>
            <a:endParaRPr lang="en-US" dirty="0"/>
          </a:p>
          <a:p>
            <a:pPr lvl="1"/>
            <a:r>
              <a:rPr lang="en-US" dirty="0"/>
              <a:t>How do those motivators and that mindset influence their choices and behaviors? </a:t>
            </a:r>
            <a:br>
              <a:rPr lang="en-US" dirty="0"/>
            </a:br>
            <a:endParaRPr lang="en-US" dirty="0"/>
          </a:p>
          <a:p>
            <a:pPr lvl="1"/>
            <a:r>
              <a:rPr lang="en-US" dirty="0"/>
              <a:t>Are their behaviors reflecting their wants accurately? If not, why not and should something be done to align them closer? </a:t>
            </a:r>
          </a:p>
          <a:p>
            <a:endParaRPr lang="en-US" dirty="0"/>
          </a:p>
        </p:txBody>
      </p:sp>
      <p:sp>
        <p:nvSpPr>
          <p:cNvPr id="4" name="Footer Placeholder 3"/>
          <p:cNvSpPr>
            <a:spLocks noGrp="1"/>
          </p:cNvSpPr>
          <p:nvPr>
            <p:ph type="ftr" sz="quarter" idx="11"/>
          </p:nvPr>
        </p:nvSpPr>
        <p:spPr/>
        <p:txBody>
          <a:bodyPr/>
          <a:lstStyle/>
          <a:p>
            <a:r>
              <a:rPr lang="en-US"/>
              <a:t>©2016 Assessments 24X7</a:t>
            </a:r>
          </a:p>
        </p:txBody>
      </p:sp>
      <p:sp>
        <p:nvSpPr>
          <p:cNvPr id="5" name="Slide Number Placeholder 4"/>
          <p:cNvSpPr>
            <a:spLocks noGrp="1"/>
          </p:cNvSpPr>
          <p:nvPr>
            <p:ph type="sldNum" sz="quarter" idx="12"/>
          </p:nvPr>
        </p:nvSpPr>
        <p:spPr/>
        <p:txBody>
          <a:bodyPr/>
          <a:lstStyle/>
          <a:p>
            <a:fld id="{35D9512D-810D-489D-B4F3-0792CA04F52C}" type="slidenum">
              <a:rPr lang="en-US" smtClean="0"/>
              <a:t>29</a:t>
            </a:fld>
            <a:endParaRPr lang="en-US"/>
          </a:p>
        </p:txBody>
      </p:sp>
      <p:pic>
        <p:nvPicPr>
          <p:cNvPr id="7" name="Picture 6">
            <a:extLst>
              <a:ext uri="{FF2B5EF4-FFF2-40B4-BE49-F238E27FC236}">
                <a16:creationId xmlns:a16="http://schemas.microsoft.com/office/drawing/2014/main" id="{FD680DA8-468A-40F3-9C93-CA346788635E}"/>
              </a:ext>
            </a:extLst>
          </p:cNvPr>
          <p:cNvPicPr>
            <a:picLocks noChangeAspect="1"/>
          </p:cNvPicPr>
          <p:nvPr/>
        </p:nvPicPr>
        <p:blipFill>
          <a:blip r:embed="rId2"/>
          <a:stretch>
            <a:fillRect/>
          </a:stretch>
        </p:blipFill>
        <p:spPr>
          <a:xfrm>
            <a:off x="9438640" y="178142"/>
            <a:ext cx="2753360" cy="1862693"/>
          </a:xfrm>
          <a:prstGeom prst="rect">
            <a:avLst/>
          </a:prstGeom>
        </p:spPr>
      </p:pic>
    </p:spTree>
    <p:extLst>
      <p:ext uri="{BB962C8B-B14F-4D97-AF65-F5344CB8AC3E}">
        <p14:creationId xmlns:p14="http://schemas.microsoft.com/office/powerpoint/2010/main" val="1668770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197"/>
            <a:ext cx="10515600" cy="1325563"/>
          </a:xfrm>
        </p:spPr>
        <p:txBody>
          <a:bodyPr/>
          <a:lstStyle/>
          <a:p>
            <a:r>
              <a:rPr lang="en-US" dirty="0"/>
              <a:t>Motivators Overview</a:t>
            </a:r>
          </a:p>
        </p:txBody>
      </p:sp>
      <p:sp>
        <p:nvSpPr>
          <p:cNvPr id="3" name="Footer Placeholder 2"/>
          <p:cNvSpPr>
            <a:spLocks noGrp="1"/>
          </p:cNvSpPr>
          <p:nvPr>
            <p:ph type="ftr" sz="quarter" idx="11"/>
          </p:nvPr>
        </p:nvSpPr>
        <p:spPr>
          <a:xfrm>
            <a:off x="-1033630" y="6562653"/>
            <a:ext cx="4114800" cy="365125"/>
          </a:xfrm>
        </p:spPr>
        <p:txBody>
          <a:bodyPr/>
          <a:lstStyle/>
          <a:p>
            <a:r>
              <a:rPr lang="en-US" dirty="0"/>
              <a:t>©2016 Assessments 24X7</a:t>
            </a:r>
          </a:p>
        </p:txBody>
      </p:sp>
      <p:sp>
        <p:nvSpPr>
          <p:cNvPr id="9" name="Slide Number Placeholder 8"/>
          <p:cNvSpPr>
            <a:spLocks noGrp="1"/>
          </p:cNvSpPr>
          <p:nvPr>
            <p:ph type="sldNum" sz="quarter" idx="12"/>
          </p:nvPr>
        </p:nvSpPr>
        <p:spPr/>
        <p:txBody>
          <a:bodyPr/>
          <a:lstStyle/>
          <a:p>
            <a:fld id="{35D9512D-810D-489D-B4F3-0792CA04F52C}" type="slidenum">
              <a:rPr lang="en-US" smtClean="0"/>
              <a:t>3</a:t>
            </a:fld>
            <a:endParaRPr lang="en-US"/>
          </a:p>
        </p:txBody>
      </p:sp>
      <p:sp>
        <p:nvSpPr>
          <p:cNvPr id="10" name="Content Placeholder 9"/>
          <p:cNvSpPr>
            <a:spLocks noGrp="1"/>
          </p:cNvSpPr>
          <p:nvPr>
            <p:ph idx="1"/>
          </p:nvPr>
        </p:nvSpPr>
        <p:spPr>
          <a:xfrm>
            <a:off x="804950" y="1360117"/>
            <a:ext cx="10640982" cy="4351338"/>
          </a:xfrm>
        </p:spPr>
        <p:txBody>
          <a:bodyPr/>
          <a:lstStyle/>
          <a:p>
            <a:endParaRPr lang="en-US" dirty="0"/>
          </a:p>
          <a:p>
            <a:endParaRPr lang="en-US" dirty="0"/>
          </a:p>
        </p:txBody>
      </p:sp>
      <p:sp>
        <p:nvSpPr>
          <p:cNvPr id="14" name="Rectangle 13"/>
          <p:cNvSpPr/>
          <p:nvPr/>
        </p:nvSpPr>
        <p:spPr>
          <a:xfrm>
            <a:off x="838200" y="1656227"/>
            <a:ext cx="9616521" cy="4522905"/>
          </a:xfrm>
          <a:prstGeom prst="rect">
            <a:avLst/>
          </a:prstGeom>
        </p:spPr>
        <p:txBody>
          <a:bodyPr wrap="square">
            <a:spAutoFit/>
          </a:bodyPr>
          <a:lstStyle/>
          <a:p>
            <a:pPr>
              <a:lnSpc>
                <a:spcPct val="115000"/>
              </a:lnSpc>
            </a:pPr>
            <a:r>
              <a:rPr lang="en-US" sz="2800" b="1" dirty="0">
                <a:latin typeface="Calibri" panose="020F0502020204030204" pitchFamily="34" charset="0"/>
                <a:ea typeface="MS Mincho"/>
                <a:cs typeface="Times New Roman" panose="02020603050405020304" pitchFamily="18" charset="0"/>
              </a:rPr>
              <a:t>Motivators</a:t>
            </a:r>
            <a:r>
              <a:rPr lang="en-US" sz="2800" dirty="0">
                <a:latin typeface="Calibri" panose="020F0502020204030204" pitchFamily="34" charset="0"/>
                <a:ea typeface="MS Mincho"/>
                <a:cs typeface="Times New Roman" panose="02020603050405020304" pitchFamily="18" charset="0"/>
              </a:rPr>
              <a:t> </a:t>
            </a:r>
          </a:p>
          <a:p>
            <a:pPr marL="457200" indent="-457200">
              <a:lnSpc>
                <a:spcPct val="115000"/>
              </a:lnSpc>
              <a:buFont typeface="Arial" panose="020B0604020202020204" pitchFamily="34" charset="0"/>
              <a:buChar char="•"/>
            </a:pPr>
            <a:r>
              <a:rPr lang="en-US" sz="2800" dirty="0">
                <a:latin typeface="Calibri" panose="020F0502020204030204" pitchFamily="34" charset="0"/>
                <a:ea typeface="MS Mincho"/>
                <a:cs typeface="Times New Roman" panose="02020603050405020304" pitchFamily="18" charset="0"/>
              </a:rPr>
              <a:t>Filter and guide decisions specifically toward results that reflect them</a:t>
            </a:r>
            <a:br>
              <a:rPr lang="en-US" sz="2800" dirty="0">
                <a:latin typeface="Calibri" panose="020F0502020204030204" pitchFamily="34" charset="0"/>
                <a:ea typeface="MS Mincho"/>
                <a:cs typeface="Times New Roman" panose="02020603050405020304" pitchFamily="18" charset="0"/>
              </a:rPr>
            </a:br>
            <a:endParaRPr lang="en-US" sz="2800" dirty="0">
              <a:latin typeface="Calibri" panose="020F0502020204030204" pitchFamily="34" charset="0"/>
              <a:ea typeface="MS Mincho"/>
              <a:cs typeface="Times New Roman" panose="02020603050405020304" pitchFamily="18" charset="0"/>
            </a:endParaRPr>
          </a:p>
          <a:p>
            <a:pPr marL="457200" indent="-457200">
              <a:lnSpc>
                <a:spcPct val="115000"/>
              </a:lnSpc>
              <a:buFont typeface="Arial" panose="020B0604020202020204" pitchFamily="34" charset="0"/>
              <a:buChar char="•"/>
            </a:pPr>
            <a:r>
              <a:rPr lang="en-US" sz="2800" dirty="0">
                <a:latin typeface="Calibri" panose="020F0502020204030204" pitchFamily="34" charset="0"/>
                <a:ea typeface="MS Mincho"/>
                <a:cs typeface="Times New Roman" panose="02020603050405020304" pitchFamily="18" charset="0"/>
              </a:rPr>
              <a:t>Combine uniquely for each person to influence individual priorities and decision-making</a:t>
            </a:r>
          </a:p>
          <a:p>
            <a:pPr marL="457200" indent="-457200">
              <a:lnSpc>
                <a:spcPct val="115000"/>
              </a:lnSpc>
              <a:buFont typeface="Arial" panose="020B0604020202020204" pitchFamily="34" charset="0"/>
              <a:buChar char="•"/>
            </a:pPr>
            <a:endParaRPr lang="en-US" sz="2800" dirty="0">
              <a:latin typeface="Calibri" panose="020F0502020204030204" pitchFamily="34" charset="0"/>
              <a:ea typeface="MS Mincho"/>
              <a:cs typeface="Times New Roman" panose="02020603050405020304" pitchFamily="18" charset="0"/>
            </a:endParaRPr>
          </a:p>
          <a:p>
            <a:pPr marL="457200" indent="-457200">
              <a:lnSpc>
                <a:spcPct val="115000"/>
              </a:lnSpc>
              <a:buFont typeface="Arial" panose="020B0604020202020204" pitchFamily="34" charset="0"/>
              <a:buChar char="•"/>
            </a:pPr>
            <a:r>
              <a:rPr lang="en-US" sz="2800" dirty="0">
                <a:latin typeface="Calibri" panose="020F0502020204030204" pitchFamily="34" charset="0"/>
                <a:ea typeface="MS Mincho"/>
                <a:cs typeface="Times New Roman" panose="02020603050405020304" pitchFamily="18" charset="0"/>
              </a:rPr>
              <a:t>Help people to better understand their unique value or belief system</a:t>
            </a:r>
          </a:p>
        </p:txBody>
      </p:sp>
      <p:pic>
        <p:nvPicPr>
          <p:cNvPr id="5" name="Picture 4">
            <a:extLst>
              <a:ext uri="{FF2B5EF4-FFF2-40B4-BE49-F238E27FC236}">
                <a16:creationId xmlns:a16="http://schemas.microsoft.com/office/drawing/2014/main" id="{BC8BEC5B-461B-4D8A-B9DA-36D0A4341B48}"/>
              </a:ext>
            </a:extLst>
          </p:cNvPr>
          <p:cNvPicPr>
            <a:picLocks noChangeAspect="1"/>
          </p:cNvPicPr>
          <p:nvPr/>
        </p:nvPicPr>
        <p:blipFill>
          <a:blip r:embed="rId3"/>
          <a:stretch>
            <a:fillRect/>
          </a:stretch>
        </p:blipFill>
        <p:spPr>
          <a:xfrm>
            <a:off x="8716218" y="110878"/>
            <a:ext cx="3133187" cy="2202262"/>
          </a:xfrm>
          <a:prstGeom prst="rect">
            <a:avLst/>
          </a:prstGeom>
        </p:spPr>
      </p:pic>
    </p:spTree>
    <p:extLst>
      <p:ext uri="{BB962C8B-B14F-4D97-AF65-F5344CB8AC3E}">
        <p14:creationId xmlns:p14="http://schemas.microsoft.com/office/powerpoint/2010/main" val="210427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31156-C15F-4F65-9ECD-F0F09298D9AB}"/>
              </a:ext>
            </a:extLst>
          </p:cNvPr>
          <p:cNvSpPr>
            <a:spLocks noGrp="1"/>
          </p:cNvSpPr>
          <p:nvPr>
            <p:ph type="title"/>
          </p:nvPr>
        </p:nvSpPr>
        <p:spPr>
          <a:xfrm>
            <a:off x="79983" y="64098"/>
            <a:ext cx="8880569" cy="1595718"/>
          </a:xfrm>
        </p:spPr>
        <p:txBody>
          <a:bodyPr>
            <a:normAutofit/>
          </a:bodyPr>
          <a:lstStyle/>
          <a:p>
            <a:pPr>
              <a:defRPr/>
            </a:pPr>
            <a:r>
              <a:rPr lang="en-US" sz="6000" b="1" dirty="0"/>
              <a:t>Did You Know?</a:t>
            </a:r>
          </a:p>
        </p:txBody>
      </p:sp>
      <p:pic>
        <p:nvPicPr>
          <p:cNvPr id="4" name="Picture 3">
            <a:extLst>
              <a:ext uri="{FF2B5EF4-FFF2-40B4-BE49-F238E27FC236}">
                <a16:creationId xmlns:a16="http://schemas.microsoft.com/office/drawing/2014/main" id="{C447DAF6-26DF-45BF-A972-7ABD5A104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1733" y="2512545"/>
            <a:ext cx="4345455" cy="4345455"/>
          </a:xfrm>
          <a:prstGeom prst="rect">
            <a:avLst/>
          </a:prstGeom>
        </p:spPr>
      </p:pic>
      <p:sp>
        <p:nvSpPr>
          <p:cNvPr id="16387" name="Content Placeholder 2">
            <a:extLst>
              <a:ext uri="{FF2B5EF4-FFF2-40B4-BE49-F238E27FC236}">
                <a16:creationId xmlns:a16="http://schemas.microsoft.com/office/drawing/2014/main" id="{67AE819A-0020-40DF-AA46-137C64837175}"/>
              </a:ext>
            </a:extLst>
          </p:cNvPr>
          <p:cNvSpPr>
            <a:spLocks noGrp="1"/>
          </p:cNvSpPr>
          <p:nvPr>
            <p:ph idx="1"/>
          </p:nvPr>
        </p:nvSpPr>
        <p:spPr>
          <a:xfrm>
            <a:off x="770780" y="1595718"/>
            <a:ext cx="7498976" cy="4839867"/>
          </a:xfrm>
        </p:spPr>
        <p:txBody>
          <a:bodyPr>
            <a:normAutofit/>
          </a:bodyPr>
          <a:lstStyle/>
          <a:p>
            <a:r>
              <a:rPr altLang="en-US" sz="2200" dirty="0">
                <a:cs typeface="MV Boli" panose="02000500030200090000" pitchFamily="2" charset="0"/>
              </a:rPr>
              <a:t>Worldwide company and in business for over 25 years</a:t>
            </a:r>
          </a:p>
          <a:p>
            <a:r>
              <a:rPr altLang="en-US" sz="2200" dirty="0">
                <a:cs typeface="MV Boli" panose="02000500030200090000" pitchFamily="2" charset="0"/>
                <a:hlinkClick r:id="rId4"/>
              </a:rPr>
              <a:t>Multitude of Assessments</a:t>
            </a:r>
            <a:endParaRPr altLang="en-US" sz="2200" dirty="0">
              <a:cs typeface="MV Boli" panose="02000500030200090000" pitchFamily="2" charset="0"/>
            </a:endParaRPr>
          </a:p>
          <a:p>
            <a:pPr lvl="1">
              <a:buFont typeface="Arial" panose="020B0604020202020204" pitchFamily="34" charset="0"/>
              <a:buChar char="•"/>
            </a:pPr>
            <a:r>
              <a:rPr altLang="en-US" sz="2200" dirty="0"/>
              <a:t>The 5 Core (with multiple focus areas and languages)</a:t>
            </a:r>
          </a:p>
          <a:p>
            <a:pPr lvl="1">
              <a:buFont typeface="Arial" panose="020B0604020202020204" pitchFamily="34" charset="0"/>
              <a:buChar char="•"/>
            </a:pPr>
            <a:r>
              <a:rPr altLang="en-US" sz="2200" dirty="0"/>
              <a:t>Combination, Specialty and Team Reports</a:t>
            </a:r>
          </a:p>
          <a:p>
            <a:pPr lvl="1">
              <a:buFont typeface="Arial" panose="020B0604020202020204" pitchFamily="34" charset="0"/>
              <a:buChar char="•"/>
            </a:pPr>
            <a:r>
              <a:rPr altLang="en-US" sz="2200" dirty="0"/>
              <a:t>Talent Development</a:t>
            </a:r>
          </a:p>
          <a:p>
            <a:pPr lvl="1">
              <a:buFont typeface="Arial" panose="020B0604020202020204" pitchFamily="34" charset="0"/>
              <a:buChar char="•"/>
            </a:pPr>
            <a:r>
              <a:rPr altLang="en-US" sz="2200" dirty="0"/>
              <a:t>360 Profiles</a:t>
            </a:r>
          </a:p>
          <a:p>
            <a:pPr lvl="1">
              <a:buFont typeface="Arial" panose="020B0604020202020204" pitchFamily="34" charset="0"/>
              <a:buChar char="•"/>
            </a:pPr>
            <a:r>
              <a:rPr altLang="en-US" sz="2200" dirty="0"/>
              <a:t>Hiring &amp; Selection, and more!</a:t>
            </a:r>
          </a:p>
          <a:p>
            <a:r>
              <a:rPr altLang="en-US" sz="2200" dirty="0">
                <a:cs typeface="MV Boli" panose="02000500030200090000" pitchFamily="2" charset="0"/>
              </a:rPr>
              <a:t>Offers outstanding, personalized customer service with your dashboard: </a:t>
            </a:r>
            <a:r>
              <a:rPr altLang="en-US" sz="2200" dirty="0">
                <a:cs typeface="MV Boli" panose="02000500030200090000" pitchFamily="2" charset="0"/>
                <a:hlinkClick r:id="rId5"/>
              </a:rPr>
              <a:t>support@assessments.ws</a:t>
            </a:r>
            <a:r>
              <a:rPr altLang="en-US" sz="2200" dirty="0">
                <a:cs typeface="MV Boli" panose="02000500030200090000" pitchFamily="2" charset="0"/>
              </a:rPr>
              <a:t> </a:t>
            </a:r>
          </a:p>
          <a:p>
            <a:r>
              <a:rPr altLang="en-US" sz="2200" dirty="0">
                <a:cs typeface="MV Boli" panose="02000500030200090000" pitchFamily="2" charset="0"/>
              </a:rPr>
              <a:t>Subscription plans or additional assessment purchases: </a:t>
            </a:r>
            <a:r>
              <a:rPr altLang="en-US" sz="2200" dirty="0">
                <a:cs typeface="MV Boli" panose="02000500030200090000" pitchFamily="2" charset="0"/>
                <a:hlinkClick r:id="rId6"/>
              </a:rPr>
              <a:t>sales@assessments247.com</a:t>
            </a:r>
            <a:endParaRPr altLang="en-US" sz="2200" dirty="0">
              <a:cs typeface="MV Boli" panose="02000500030200090000"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0F59726B-1555-4E5A-89AD-381C0D1754F4}"/>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0" y="0"/>
            <a:ext cx="12192000" cy="8128001"/>
          </a:xfrm>
          <a:prstGeom prst="rect">
            <a:avLst/>
          </a:prstGeom>
        </p:spPr>
      </p:pic>
      <p:sp>
        <p:nvSpPr>
          <p:cNvPr id="9" name="Title 8">
            <a:extLst>
              <a:ext uri="{FF2B5EF4-FFF2-40B4-BE49-F238E27FC236}">
                <a16:creationId xmlns:a16="http://schemas.microsoft.com/office/drawing/2014/main" id="{F8F84DF3-A4CB-4992-A726-FBB63267B9EE}"/>
              </a:ext>
            </a:extLst>
          </p:cNvPr>
          <p:cNvSpPr>
            <a:spLocks noGrp="1"/>
          </p:cNvSpPr>
          <p:nvPr>
            <p:ph type="title"/>
          </p:nvPr>
        </p:nvSpPr>
        <p:spPr>
          <a:xfrm>
            <a:off x="407894" y="136525"/>
            <a:ext cx="11456446" cy="1325563"/>
          </a:xfrm>
        </p:spPr>
        <p:txBody>
          <a:bodyPr/>
          <a:lstStyle/>
          <a:p>
            <a:pPr algn="r"/>
            <a:r>
              <a:rPr lang="en-US" b="1" dirty="0"/>
              <a:t>Importance &amp; Impact</a:t>
            </a:r>
          </a:p>
        </p:txBody>
      </p:sp>
      <p:sp>
        <p:nvSpPr>
          <p:cNvPr id="10" name="Content Placeholder 9">
            <a:extLst>
              <a:ext uri="{FF2B5EF4-FFF2-40B4-BE49-F238E27FC236}">
                <a16:creationId xmlns:a16="http://schemas.microsoft.com/office/drawing/2014/main" id="{93D26BBE-9EC9-4FDB-9340-C8966D0A525D}"/>
              </a:ext>
            </a:extLst>
          </p:cNvPr>
          <p:cNvSpPr>
            <a:spLocks noGrp="1"/>
          </p:cNvSpPr>
          <p:nvPr>
            <p:ph sz="half" idx="1"/>
          </p:nvPr>
        </p:nvSpPr>
        <p:spPr>
          <a:xfrm>
            <a:off x="407894" y="1675607"/>
            <a:ext cx="7911352" cy="2082006"/>
          </a:xfrm>
        </p:spPr>
        <p:txBody>
          <a:bodyPr>
            <a:normAutofit/>
          </a:bodyPr>
          <a:lstStyle/>
          <a:p>
            <a:pPr marL="0" marR="0" lvl="0" indent="0">
              <a:spcBef>
                <a:spcPts val="0"/>
              </a:spcBef>
              <a:spcAft>
                <a:spcPts val="0"/>
              </a:spcAft>
              <a:buNone/>
            </a:pPr>
            <a:r>
              <a:rPr lang="en-US" sz="3600" b="1" u="sng" dirty="0">
                <a:solidFill>
                  <a:srgbClr val="002060"/>
                </a:solidFill>
                <a:latin typeface="Calibri" panose="020F0502020204030204" pitchFamily="34" charset="0"/>
                <a:ea typeface="Times New Roman" panose="02020603050405020304" pitchFamily="18" charset="0"/>
              </a:rPr>
              <a:t>Importance</a:t>
            </a:r>
            <a:r>
              <a:rPr lang="en-US" sz="3000" b="1" dirty="0">
                <a:solidFill>
                  <a:srgbClr val="002060"/>
                </a:solidFill>
                <a:latin typeface="Calibri" panose="020F0502020204030204" pitchFamily="34" charset="0"/>
                <a:ea typeface="Times New Roman" panose="02020603050405020304" pitchFamily="18" charset="0"/>
              </a:rPr>
              <a:t> –</a:t>
            </a:r>
            <a:r>
              <a:rPr lang="en-US" sz="3000" dirty="0">
                <a:solidFill>
                  <a:srgbClr val="002060"/>
                </a:solidFill>
                <a:latin typeface="Calibri" panose="020F0502020204030204" pitchFamily="34" charset="0"/>
                <a:ea typeface="Times New Roman" panose="02020603050405020304" pitchFamily="18" charset="0"/>
              </a:rPr>
              <a:t>  </a:t>
            </a:r>
            <a:r>
              <a:rPr lang="en-US" sz="3000" b="1" dirty="0">
                <a:solidFill>
                  <a:srgbClr val="002060"/>
                </a:solidFill>
                <a:latin typeface="Calibri" panose="020F0502020204030204" pitchFamily="34" charset="0"/>
                <a:ea typeface="Times New Roman" panose="02020603050405020304" pitchFamily="18" charset="0"/>
              </a:rPr>
              <a:t>IF I value it</a:t>
            </a:r>
            <a:r>
              <a:rPr lang="en-US" sz="3000" dirty="0">
                <a:solidFill>
                  <a:srgbClr val="002060"/>
                </a:solidFill>
                <a:latin typeface="Calibri" panose="020F0502020204030204" pitchFamily="34" charset="0"/>
                <a:ea typeface="Times New Roman" panose="02020603050405020304" pitchFamily="18" charset="0"/>
              </a:rPr>
              <a:t> and </a:t>
            </a:r>
            <a:r>
              <a:rPr lang="en-US" sz="3000" b="1" dirty="0">
                <a:solidFill>
                  <a:srgbClr val="002060"/>
                </a:solidFill>
                <a:latin typeface="Calibri" panose="020F0502020204030204" pitchFamily="34" charset="0"/>
                <a:ea typeface="Times New Roman" panose="02020603050405020304" pitchFamily="18" charset="0"/>
              </a:rPr>
              <a:t>HOW I value it</a:t>
            </a:r>
            <a:r>
              <a:rPr lang="en-US" sz="3000" dirty="0">
                <a:solidFill>
                  <a:srgbClr val="002060"/>
                </a:solidFill>
                <a:latin typeface="Calibri" panose="020F0502020204030204" pitchFamily="34" charset="0"/>
                <a:ea typeface="Times New Roman" panose="02020603050405020304" pitchFamily="18" charset="0"/>
              </a:rPr>
              <a:t>   </a:t>
            </a:r>
            <a:br>
              <a:rPr lang="en-US" sz="3000" dirty="0">
                <a:solidFill>
                  <a:srgbClr val="002060"/>
                </a:solidFill>
                <a:latin typeface="Calibri" panose="020F0502020204030204" pitchFamily="34" charset="0"/>
                <a:ea typeface="Times New Roman" panose="02020603050405020304" pitchFamily="18" charset="0"/>
              </a:rPr>
            </a:br>
            <a:r>
              <a:rPr lang="en-US" sz="3000" i="1" dirty="0">
                <a:solidFill>
                  <a:srgbClr val="002060"/>
                </a:solidFill>
                <a:latin typeface="Calibri" panose="020F0502020204030204" pitchFamily="34" charset="0"/>
                <a:ea typeface="Times New Roman" panose="02020603050405020304" pitchFamily="18" charset="0"/>
              </a:rPr>
              <a:t>       (determined by high or low scores)</a:t>
            </a:r>
            <a:br>
              <a:rPr lang="en-US" sz="3000" dirty="0">
                <a:latin typeface="Calibri" panose="020F0502020204030204" pitchFamily="34" charset="0"/>
                <a:ea typeface="Times New Roman" panose="02020603050405020304" pitchFamily="18" charset="0"/>
              </a:rPr>
            </a:br>
            <a:endParaRPr lang="en-US" sz="3000" dirty="0">
              <a:latin typeface="Calibri" panose="020F0502020204030204" pitchFamily="34" charset="0"/>
              <a:ea typeface="Calibri" panose="020F0502020204030204" pitchFamily="34" charset="0"/>
            </a:endParaRPr>
          </a:p>
          <a:p>
            <a:endParaRPr lang="en-US" sz="3000" dirty="0"/>
          </a:p>
        </p:txBody>
      </p:sp>
      <p:sp>
        <p:nvSpPr>
          <p:cNvPr id="11" name="Content Placeholder 10">
            <a:extLst>
              <a:ext uri="{FF2B5EF4-FFF2-40B4-BE49-F238E27FC236}">
                <a16:creationId xmlns:a16="http://schemas.microsoft.com/office/drawing/2014/main" id="{788C5FE4-AD5B-4CC8-9B3F-41F0CA50C7F6}"/>
              </a:ext>
            </a:extLst>
          </p:cNvPr>
          <p:cNvSpPr>
            <a:spLocks noGrp="1"/>
          </p:cNvSpPr>
          <p:nvPr>
            <p:ph sz="half" idx="2"/>
          </p:nvPr>
        </p:nvSpPr>
        <p:spPr>
          <a:xfrm>
            <a:off x="407894" y="3556000"/>
            <a:ext cx="8558306" cy="1885762"/>
          </a:xfrm>
        </p:spPr>
        <p:txBody>
          <a:bodyPr>
            <a:noAutofit/>
          </a:bodyPr>
          <a:lstStyle/>
          <a:p>
            <a:pPr marL="0" marR="0" lvl="0" indent="0">
              <a:spcBef>
                <a:spcPts val="0"/>
              </a:spcBef>
              <a:spcAft>
                <a:spcPts val="0"/>
              </a:spcAft>
              <a:buNone/>
            </a:pPr>
            <a:r>
              <a:rPr lang="en-US" sz="3600" b="1" u="sng" dirty="0">
                <a:solidFill>
                  <a:srgbClr val="002060"/>
                </a:solidFill>
                <a:latin typeface="Calibri" panose="020F0502020204030204" pitchFamily="34" charset="0"/>
                <a:ea typeface="Times New Roman" panose="02020603050405020304" pitchFamily="18" charset="0"/>
              </a:rPr>
              <a:t>Impact</a:t>
            </a:r>
            <a:r>
              <a:rPr lang="en-US" sz="3000" b="1" dirty="0">
                <a:solidFill>
                  <a:srgbClr val="002060"/>
                </a:solidFill>
                <a:latin typeface="Calibri" panose="020F0502020204030204" pitchFamily="34" charset="0"/>
                <a:ea typeface="Times New Roman" panose="02020603050405020304" pitchFamily="18" charset="0"/>
              </a:rPr>
              <a:t> </a:t>
            </a:r>
            <a:r>
              <a:rPr lang="en-US" sz="3000" dirty="0">
                <a:solidFill>
                  <a:srgbClr val="002060"/>
                </a:solidFill>
                <a:latin typeface="Calibri" panose="020F0502020204030204" pitchFamily="34" charset="0"/>
                <a:ea typeface="Times New Roman" panose="02020603050405020304" pitchFamily="18" charset="0"/>
              </a:rPr>
              <a:t>– </a:t>
            </a:r>
            <a:r>
              <a:rPr lang="en-US" sz="3000" b="1" dirty="0">
                <a:solidFill>
                  <a:srgbClr val="002060"/>
                </a:solidFill>
                <a:latin typeface="Calibri" panose="020F0502020204030204" pitchFamily="34" charset="0"/>
                <a:ea typeface="Times New Roman" panose="02020603050405020304" pitchFamily="18" charset="0"/>
              </a:rPr>
              <a:t>how it influences </a:t>
            </a:r>
            <a:r>
              <a:rPr lang="en-US" sz="3000" dirty="0">
                <a:solidFill>
                  <a:srgbClr val="002060"/>
                </a:solidFill>
                <a:latin typeface="Calibri" panose="020F0502020204030204" pitchFamily="34" charset="0"/>
                <a:ea typeface="Times New Roman" panose="02020603050405020304" pitchFamily="18" charset="0"/>
              </a:rPr>
              <a:t>my decisions &amp; actions </a:t>
            </a:r>
            <a:br>
              <a:rPr lang="en-US" sz="3000" dirty="0">
                <a:solidFill>
                  <a:srgbClr val="002060"/>
                </a:solidFill>
                <a:latin typeface="Calibri" panose="020F0502020204030204" pitchFamily="34" charset="0"/>
                <a:ea typeface="Times New Roman" panose="02020603050405020304" pitchFamily="18" charset="0"/>
              </a:rPr>
            </a:br>
            <a:r>
              <a:rPr lang="en-US" sz="3000" dirty="0">
                <a:solidFill>
                  <a:srgbClr val="002060"/>
                </a:solidFill>
                <a:latin typeface="Calibri" panose="020F0502020204030204" pitchFamily="34" charset="0"/>
                <a:ea typeface="Times New Roman" panose="02020603050405020304" pitchFamily="18" charset="0"/>
              </a:rPr>
              <a:t> </a:t>
            </a:r>
            <a:r>
              <a:rPr lang="en-US" sz="3000" i="1" dirty="0">
                <a:solidFill>
                  <a:srgbClr val="002060"/>
                </a:solidFill>
                <a:latin typeface="Calibri" panose="020F0502020204030204" pitchFamily="34" charset="0"/>
                <a:ea typeface="Times New Roman" panose="02020603050405020304" pitchFamily="18" charset="0"/>
              </a:rPr>
              <a:t>      (determined by distance from norm – the ranking)</a:t>
            </a:r>
            <a:br>
              <a:rPr lang="en-US" sz="3000" dirty="0">
                <a:latin typeface="Calibri" panose="020F0502020204030204" pitchFamily="34" charset="0"/>
                <a:ea typeface="Times New Roman" panose="02020603050405020304" pitchFamily="18" charset="0"/>
              </a:rPr>
            </a:br>
            <a:endParaRPr lang="en-US" sz="3000" dirty="0">
              <a:latin typeface="Calibri" panose="020F0502020204030204" pitchFamily="34" charset="0"/>
              <a:ea typeface="Calibri" panose="020F0502020204030204" pitchFamily="34" charset="0"/>
            </a:endParaRPr>
          </a:p>
          <a:p>
            <a:pPr marL="0" indent="0">
              <a:buNone/>
            </a:pPr>
            <a:endParaRPr lang="en-US" sz="3000" dirty="0"/>
          </a:p>
        </p:txBody>
      </p:sp>
      <p:sp>
        <p:nvSpPr>
          <p:cNvPr id="4" name="Footer Placeholder 3">
            <a:extLst>
              <a:ext uri="{FF2B5EF4-FFF2-40B4-BE49-F238E27FC236}">
                <a16:creationId xmlns:a16="http://schemas.microsoft.com/office/drawing/2014/main" id="{4A4A186B-890B-4A17-B87F-11020F772941}"/>
              </a:ext>
            </a:extLst>
          </p:cNvPr>
          <p:cNvSpPr>
            <a:spLocks noGrp="1"/>
          </p:cNvSpPr>
          <p:nvPr>
            <p:ph type="ftr" sz="quarter" idx="11"/>
          </p:nvPr>
        </p:nvSpPr>
        <p:spPr/>
        <p:txBody>
          <a:bodyPr vert="horz" lIns="91440" tIns="45720" rIns="91440" bIns="45720" rtlCol="0" anchor="ctr">
            <a:normAutofit/>
          </a:bodyPr>
          <a:lstStyle/>
          <a:p>
            <a:pPr>
              <a:spcAft>
                <a:spcPts val="600"/>
              </a:spcAft>
            </a:pPr>
            <a:r>
              <a:rPr lang="en-US" kern="1200">
                <a:solidFill>
                  <a:srgbClr val="898989"/>
                </a:solidFill>
                <a:latin typeface="+mn-lt"/>
                <a:ea typeface="+mn-ea"/>
                <a:cs typeface="+mn-cs"/>
              </a:rPr>
              <a:t>©2016 Assessments 24X7</a:t>
            </a:r>
          </a:p>
        </p:txBody>
      </p:sp>
      <p:sp>
        <p:nvSpPr>
          <p:cNvPr id="5" name="Slide Number Placeholder 4">
            <a:extLst>
              <a:ext uri="{FF2B5EF4-FFF2-40B4-BE49-F238E27FC236}">
                <a16:creationId xmlns:a16="http://schemas.microsoft.com/office/drawing/2014/main" id="{DACAECC0-2817-462C-99E2-43E1D79528A5}"/>
              </a:ext>
            </a:extLst>
          </p:cNvPr>
          <p:cNvSpPr>
            <a:spLocks noGrp="1"/>
          </p:cNvSpPr>
          <p:nvPr>
            <p:ph type="sldNum" sz="quarter" idx="12"/>
          </p:nvPr>
        </p:nvSpPr>
        <p:spPr/>
        <p:txBody>
          <a:bodyPr vert="horz" lIns="91440" tIns="45720" rIns="91440" bIns="45720" rtlCol="0" anchor="ctr">
            <a:normAutofit/>
          </a:bodyPr>
          <a:lstStyle/>
          <a:p>
            <a:pPr>
              <a:spcAft>
                <a:spcPts val="600"/>
              </a:spcAft>
            </a:pPr>
            <a:fld id="{35D9512D-810D-489D-B4F3-0792CA04F52C}" type="slidenum">
              <a:rPr lang="en-US">
                <a:solidFill>
                  <a:srgbClr val="898989"/>
                </a:solidFill>
              </a:rPr>
              <a:pPr>
                <a:spcAft>
                  <a:spcPts val="600"/>
                </a:spcAft>
              </a:pPr>
              <a:t>4</a:t>
            </a:fld>
            <a:endParaRPr lang="en-US">
              <a:solidFill>
                <a:srgbClr val="898989"/>
              </a:solidFill>
            </a:endParaRPr>
          </a:p>
        </p:txBody>
      </p:sp>
    </p:spTree>
    <p:extLst>
      <p:ext uri="{BB962C8B-B14F-4D97-AF65-F5344CB8AC3E}">
        <p14:creationId xmlns:p14="http://schemas.microsoft.com/office/powerpoint/2010/main" val="4222179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197"/>
            <a:ext cx="10515600" cy="1325563"/>
          </a:xfrm>
        </p:spPr>
        <p:txBody>
          <a:bodyPr/>
          <a:lstStyle/>
          <a:p>
            <a:r>
              <a:rPr lang="en-US" dirty="0"/>
              <a:t>The Seven Dimensions of Motivation</a:t>
            </a:r>
          </a:p>
        </p:txBody>
      </p:sp>
      <p:sp>
        <p:nvSpPr>
          <p:cNvPr id="3" name="Footer Placeholder 2"/>
          <p:cNvSpPr>
            <a:spLocks noGrp="1"/>
          </p:cNvSpPr>
          <p:nvPr>
            <p:ph type="ftr" sz="quarter" idx="11"/>
          </p:nvPr>
        </p:nvSpPr>
        <p:spPr>
          <a:xfrm>
            <a:off x="-1033630" y="6562653"/>
            <a:ext cx="4114800" cy="365125"/>
          </a:xfrm>
        </p:spPr>
        <p:txBody>
          <a:bodyPr/>
          <a:lstStyle/>
          <a:p>
            <a:r>
              <a:rPr lang="en-US" dirty="0"/>
              <a:t>©2016 Assessments 24X7</a:t>
            </a:r>
          </a:p>
        </p:txBody>
      </p:sp>
      <p:sp>
        <p:nvSpPr>
          <p:cNvPr id="9" name="Slide Number Placeholder 8"/>
          <p:cNvSpPr>
            <a:spLocks noGrp="1"/>
          </p:cNvSpPr>
          <p:nvPr>
            <p:ph type="sldNum" sz="quarter" idx="12"/>
          </p:nvPr>
        </p:nvSpPr>
        <p:spPr/>
        <p:txBody>
          <a:bodyPr/>
          <a:lstStyle/>
          <a:p>
            <a:fld id="{35D9512D-810D-489D-B4F3-0792CA04F52C}" type="slidenum">
              <a:rPr lang="en-US" smtClean="0"/>
              <a:t>5</a:t>
            </a:fld>
            <a:endParaRPr lang="en-US"/>
          </a:p>
        </p:txBody>
      </p:sp>
      <p:sp>
        <p:nvSpPr>
          <p:cNvPr id="10" name="Content Placeholder 9"/>
          <p:cNvSpPr>
            <a:spLocks noGrp="1"/>
          </p:cNvSpPr>
          <p:nvPr>
            <p:ph idx="1"/>
          </p:nvPr>
        </p:nvSpPr>
        <p:spPr>
          <a:xfrm>
            <a:off x="804950" y="1360117"/>
            <a:ext cx="10640982" cy="4351338"/>
          </a:xfrm>
        </p:spPr>
        <p:txBody>
          <a:bodyPr/>
          <a:lstStyle/>
          <a:p>
            <a:endParaRPr lang="en-US" dirty="0"/>
          </a:p>
          <a:p>
            <a:endParaRPr lang="en-US" dirty="0"/>
          </a:p>
        </p:txBody>
      </p:sp>
      <p:pic>
        <p:nvPicPr>
          <p:cNvPr id="6" name="Picture 5">
            <a:extLst>
              <a:ext uri="{FF2B5EF4-FFF2-40B4-BE49-F238E27FC236}">
                <a16:creationId xmlns:a16="http://schemas.microsoft.com/office/drawing/2014/main" id="{5B810B46-384A-4577-B55A-5971EEE59E8A}"/>
              </a:ext>
            </a:extLst>
          </p:cNvPr>
          <p:cNvPicPr>
            <a:picLocks noChangeAspect="1"/>
          </p:cNvPicPr>
          <p:nvPr/>
        </p:nvPicPr>
        <p:blipFill>
          <a:blip r:embed="rId3"/>
          <a:stretch>
            <a:fillRect/>
          </a:stretch>
        </p:blipFill>
        <p:spPr>
          <a:xfrm>
            <a:off x="1313816" y="1088662"/>
            <a:ext cx="9623249" cy="5450250"/>
          </a:xfrm>
          <a:prstGeom prst="rect">
            <a:avLst/>
          </a:prstGeom>
        </p:spPr>
      </p:pic>
    </p:spTree>
    <p:extLst>
      <p:ext uri="{BB962C8B-B14F-4D97-AF65-F5344CB8AC3E}">
        <p14:creationId xmlns:p14="http://schemas.microsoft.com/office/powerpoint/2010/main" val="1312460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15898" y="297016"/>
            <a:ext cx="2518638" cy="769441"/>
          </a:xfrm>
          <a:prstGeom prst="rect">
            <a:avLst/>
          </a:prstGeom>
          <a:noFill/>
        </p:spPr>
        <p:txBody>
          <a:bodyPr wrap="none" rtlCol="0">
            <a:spAutoFit/>
          </a:bodyPr>
          <a:lstStyle/>
          <a:p>
            <a:pPr algn="ctr"/>
            <a:r>
              <a:rPr lang="en-US" sz="4400" dirty="0">
                <a:latin typeface="Arial"/>
                <a:cs typeface="Arial"/>
              </a:rPr>
              <a:t>Aesthetic</a:t>
            </a:r>
          </a:p>
        </p:txBody>
      </p:sp>
      <p:grpSp>
        <p:nvGrpSpPr>
          <p:cNvPr id="3" name="Group 2"/>
          <p:cNvGrpSpPr/>
          <p:nvPr/>
        </p:nvGrpSpPr>
        <p:grpSpPr>
          <a:xfrm>
            <a:off x="996865" y="1337269"/>
            <a:ext cx="3818246" cy="5016758"/>
            <a:chOff x="698799" y="1411149"/>
            <a:chExt cx="4066706" cy="5016758"/>
          </a:xfrm>
        </p:grpSpPr>
        <p:grpSp>
          <p:nvGrpSpPr>
            <p:cNvPr id="40" name="Group 39"/>
            <p:cNvGrpSpPr/>
            <p:nvPr/>
          </p:nvGrpSpPr>
          <p:grpSpPr>
            <a:xfrm>
              <a:off x="724048" y="1411149"/>
              <a:ext cx="834070" cy="4953877"/>
              <a:chOff x="1281915" y="2023866"/>
              <a:chExt cx="773347" cy="4397995"/>
            </a:xfrm>
          </p:grpSpPr>
          <p:sp>
            <p:nvSpPr>
              <p:cNvPr id="53" name="Rectangle 52"/>
              <p:cNvSpPr/>
              <p:nvPr/>
            </p:nvSpPr>
            <p:spPr>
              <a:xfrm>
                <a:off x="1281915" y="2023866"/>
                <a:ext cx="773347" cy="4397995"/>
              </a:xfrm>
              <a:prstGeom prst="rect">
                <a:avLst/>
              </a:prstGeom>
              <a:solidFill>
                <a:srgbClr val="5ED524"/>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3" name="Straight Connector 42"/>
              <p:cNvCxnSpPr/>
              <p:nvPr/>
            </p:nvCxnSpPr>
            <p:spPr>
              <a:xfrm>
                <a:off x="1281915" y="4162717"/>
                <a:ext cx="77334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extBox 1"/>
            <p:cNvSpPr txBox="1"/>
            <p:nvPr/>
          </p:nvSpPr>
          <p:spPr>
            <a:xfrm>
              <a:off x="1767531" y="1411149"/>
              <a:ext cx="2997974" cy="5016758"/>
            </a:xfrm>
            <a:prstGeom prst="rect">
              <a:avLst/>
            </a:prstGeom>
            <a:noFill/>
          </p:spPr>
          <p:txBody>
            <a:bodyPr wrap="none" rtlCol="0">
              <a:spAutoFit/>
            </a:bodyPr>
            <a:lstStyle/>
            <a:p>
              <a:r>
                <a:rPr lang="en-US" sz="3200" dirty="0"/>
                <a:t>Eccentric</a:t>
              </a:r>
            </a:p>
            <a:p>
              <a:r>
                <a:rPr lang="en-US" sz="3200" dirty="0"/>
                <a:t>Impractical</a:t>
              </a:r>
            </a:p>
            <a:p>
              <a:r>
                <a:rPr lang="en-US" sz="3200" dirty="0"/>
                <a:t>Unconventional</a:t>
              </a:r>
            </a:p>
            <a:p>
              <a:r>
                <a:rPr lang="en-US" sz="3200" dirty="0"/>
                <a:t>Divergent</a:t>
              </a:r>
            </a:p>
            <a:p>
              <a:r>
                <a:rPr lang="en-US" sz="3200" dirty="0"/>
                <a:t>Imaginative</a:t>
              </a:r>
            </a:p>
            <a:p>
              <a:r>
                <a:rPr lang="en-US" sz="3200" dirty="0"/>
                <a:t>Sensible</a:t>
              </a:r>
            </a:p>
            <a:p>
              <a:r>
                <a:rPr lang="en-US" sz="3200" dirty="0"/>
                <a:t>Realistic</a:t>
              </a:r>
            </a:p>
            <a:p>
              <a:r>
                <a:rPr lang="en-US" sz="3200" dirty="0"/>
                <a:t>Practical</a:t>
              </a:r>
            </a:p>
            <a:p>
              <a:r>
                <a:rPr lang="en-US" sz="3200" dirty="0"/>
                <a:t>Real World</a:t>
              </a:r>
            </a:p>
            <a:p>
              <a:r>
                <a:rPr lang="en-US" sz="3200" dirty="0"/>
                <a:t>Grounded</a:t>
              </a:r>
            </a:p>
          </p:txBody>
        </p:sp>
        <p:sp>
          <p:nvSpPr>
            <p:cNvPr id="7" name="TextBox 6"/>
            <p:cNvSpPr txBox="1"/>
            <p:nvPr/>
          </p:nvSpPr>
          <p:spPr>
            <a:xfrm>
              <a:off x="698799" y="2012746"/>
              <a:ext cx="892204" cy="3539431"/>
            </a:xfrm>
            <a:prstGeom prst="rect">
              <a:avLst/>
            </a:prstGeom>
            <a:noFill/>
          </p:spPr>
          <p:txBody>
            <a:bodyPr wrap="none" rtlCol="0">
              <a:spAutoFit/>
            </a:bodyPr>
            <a:lstStyle/>
            <a:p>
              <a:pPr algn="ctr"/>
              <a:r>
                <a:rPr lang="en-US" sz="1400" dirty="0">
                  <a:solidFill>
                    <a:schemeClr val="bg1"/>
                  </a:solidFill>
                </a:rPr>
                <a:t>Very High</a:t>
              </a:r>
            </a:p>
            <a:p>
              <a:pPr algn="ctr"/>
              <a:endParaRPr lang="en-US" sz="1400" dirty="0">
                <a:solidFill>
                  <a:schemeClr val="bg1"/>
                </a:solidFill>
              </a:endParaRPr>
            </a:p>
            <a:p>
              <a:pPr algn="ctr"/>
              <a:endParaRPr lang="en-US" sz="1400" dirty="0">
                <a:solidFill>
                  <a:schemeClr val="bg1"/>
                </a:solidFill>
              </a:endParaRPr>
            </a:p>
            <a:p>
              <a:pPr algn="ctr"/>
              <a:endParaRPr lang="en-US" sz="1400" dirty="0">
                <a:solidFill>
                  <a:schemeClr val="bg1"/>
                </a:solidFill>
              </a:endParaRPr>
            </a:p>
            <a:p>
              <a:pPr algn="ctr"/>
              <a:r>
                <a:rPr lang="en-US" sz="1400" dirty="0">
                  <a:solidFill>
                    <a:schemeClr val="bg1"/>
                  </a:solidFill>
                </a:rPr>
                <a:t>High</a:t>
              </a:r>
            </a:p>
            <a:p>
              <a:pPr algn="ctr"/>
              <a:endParaRPr lang="en-US" sz="1400" dirty="0">
                <a:solidFill>
                  <a:schemeClr val="bg1"/>
                </a:solidFill>
              </a:endParaRPr>
            </a:p>
            <a:p>
              <a:pPr algn="ctr"/>
              <a:endParaRPr lang="en-US" sz="1400" dirty="0">
                <a:solidFill>
                  <a:schemeClr val="bg1"/>
                </a:solidFill>
              </a:endParaRPr>
            </a:p>
            <a:p>
              <a:pPr algn="ctr"/>
              <a:r>
                <a:rPr lang="en-US" sz="1400" dirty="0">
                  <a:solidFill>
                    <a:schemeClr val="bg1"/>
                  </a:solidFill>
                </a:rPr>
                <a:t>Average</a:t>
              </a:r>
            </a:p>
            <a:p>
              <a:pPr algn="ctr"/>
              <a:endParaRPr lang="en-US" sz="1400" dirty="0">
                <a:solidFill>
                  <a:schemeClr val="bg1"/>
                </a:solidFill>
              </a:endParaRPr>
            </a:p>
            <a:p>
              <a:pPr algn="ctr"/>
              <a:endParaRPr lang="en-US" sz="1400" dirty="0">
                <a:solidFill>
                  <a:schemeClr val="bg1"/>
                </a:solidFill>
              </a:endParaRPr>
            </a:p>
            <a:p>
              <a:pPr algn="ctr"/>
              <a:endParaRPr lang="en-US" sz="1400" dirty="0">
                <a:solidFill>
                  <a:schemeClr val="bg1"/>
                </a:solidFill>
              </a:endParaRPr>
            </a:p>
            <a:p>
              <a:pPr algn="ctr"/>
              <a:r>
                <a:rPr lang="en-US" sz="1400" dirty="0">
                  <a:solidFill>
                    <a:schemeClr val="bg1"/>
                  </a:solidFill>
                </a:rPr>
                <a:t>Low</a:t>
              </a:r>
            </a:p>
            <a:p>
              <a:pPr algn="ctr"/>
              <a:endParaRPr lang="en-US" sz="1400" dirty="0">
                <a:solidFill>
                  <a:schemeClr val="bg1"/>
                </a:solidFill>
              </a:endParaRPr>
            </a:p>
            <a:p>
              <a:pPr algn="ctr"/>
              <a:endParaRPr lang="en-US" sz="1400" dirty="0">
                <a:solidFill>
                  <a:schemeClr val="bg1"/>
                </a:solidFill>
              </a:endParaRPr>
            </a:p>
            <a:p>
              <a:pPr algn="ctr"/>
              <a:endParaRPr lang="en-US" sz="1400" dirty="0">
                <a:solidFill>
                  <a:schemeClr val="bg1"/>
                </a:solidFill>
              </a:endParaRPr>
            </a:p>
            <a:p>
              <a:pPr algn="ctr"/>
              <a:r>
                <a:rPr lang="en-US" sz="1400" dirty="0">
                  <a:solidFill>
                    <a:schemeClr val="bg1"/>
                  </a:solidFill>
                </a:rPr>
                <a:t>Very low</a:t>
              </a:r>
            </a:p>
          </p:txBody>
        </p:sp>
      </p:grpSp>
      <p:grpSp>
        <p:nvGrpSpPr>
          <p:cNvPr id="10" name="Group 9"/>
          <p:cNvGrpSpPr/>
          <p:nvPr/>
        </p:nvGrpSpPr>
        <p:grpSpPr>
          <a:xfrm>
            <a:off x="89326" y="1230262"/>
            <a:ext cx="656474" cy="2031325"/>
            <a:chOff x="556686" y="1230261"/>
            <a:chExt cx="699192" cy="2031325"/>
          </a:xfrm>
        </p:grpSpPr>
        <p:sp>
          <p:nvSpPr>
            <p:cNvPr id="11" name="TextBox 10"/>
            <p:cNvSpPr txBox="1"/>
            <p:nvPr/>
          </p:nvSpPr>
          <p:spPr>
            <a:xfrm>
              <a:off x="556686" y="1230261"/>
              <a:ext cx="699192" cy="2031325"/>
            </a:xfrm>
            <a:prstGeom prst="rect">
              <a:avLst/>
            </a:prstGeom>
            <a:noFill/>
          </p:spPr>
          <p:txBody>
            <a:bodyPr wrap="none" rtlCol="0">
              <a:spAutoFit/>
            </a:bodyPr>
            <a:lstStyle/>
            <a:p>
              <a:r>
                <a:rPr lang="en-US" dirty="0"/>
                <a:t>Need</a:t>
              </a:r>
            </a:p>
            <a:p>
              <a:endParaRPr lang="en-US" dirty="0"/>
            </a:p>
            <a:p>
              <a:endParaRPr lang="en-US" dirty="0"/>
            </a:p>
            <a:p>
              <a:endParaRPr lang="en-US" dirty="0"/>
            </a:p>
            <a:p>
              <a:endParaRPr lang="en-US" dirty="0"/>
            </a:p>
            <a:p>
              <a:endParaRPr lang="en-US" dirty="0"/>
            </a:p>
            <a:p>
              <a:r>
                <a:rPr lang="en-US" dirty="0"/>
                <a:t>Want</a:t>
              </a:r>
            </a:p>
          </p:txBody>
        </p:sp>
        <p:cxnSp>
          <p:nvCxnSpPr>
            <p:cNvPr id="12" name="Straight Arrow Connector 11"/>
            <p:cNvCxnSpPr/>
            <p:nvPr/>
          </p:nvCxnSpPr>
          <p:spPr>
            <a:xfrm>
              <a:off x="922011" y="1809381"/>
              <a:ext cx="0" cy="91440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Rectangle 4"/>
          <p:cNvSpPr/>
          <p:nvPr/>
        </p:nvSpPr>
        <p:spPr>
          <a:xfrm>
            <a:off x="4915898" y="1569620"/>
            <a:ext cx="6829062" cy="2092881"/>
          </a:xfrm>
          <a:prstGeom prst="rect">
            <a:avLst/>
          </a:prstGeom>
        </p:spPr>
        <p:txBody>
          <a:bodyPr wrap="square">
            <a:spAutoFit/>
          </a:bodyPr>
          <a:lstStyle/>
          <a:p>
            <a:r>
              <a:rPr lang="en-US" sz="2600" b="1" dirty="0">
                <a:solidFill>
                  <a:srgbClr val="92D050"/>
                </a:solidFill>
                <a:latin typeface="Arial"/>
                <a:cs typeface="Arial"/>
              </a:rPr>
              <a:t>The Aesthetic Attractor:</a:t>
            </a:r>
            <a:endParaRPr lang="en-US" sz="2600" dirty="0">
              <a:latin typeface="Arial"/>
              <a:cs typeface="Arial"/>
            </a:endParaRPr>
          </a:p>
          <a:p>
            <a:r>
              <a:rPr lang="en-US" sz="2600" dirty="0">
                <a:latin typeface="Arial"/>
                <a:cs typeface="Arial"/>
              </a:rPr>
              <a:t>Creative, alternative, imaginative, artsy, mystical and expressive, this style may redefine and resist real world approaches to current problems and challenges.</a:t>
            </a:r>
          </a:p>
        </p:txBody>
      </p:sp>
      <p:pic>
        <p:nvPicPr>
          <p:cNvPr id="13" name="Picture 12" descr="maxresdefault.jpg">
            <a:extLst>
              <a:ext uri="{FF2B5EF4-FFF2-40B4-BE49-F238E27FC236}">
                <a16:creationId xmlns:a16="http://schemas.microsoft.com/office/drawing/2014/main" id="{CB627144-092D-405C-9326-06010CAC8C1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511426" y="3781447"/>
            <a:ext cx="5080374" cy="2857711"/>
          </a:xfrm>
          <a:prstGeom prst="rect">
            <a:avLst/>
          </a:prstGeom>
        </p:spPr>
      </p:pic>
    </p:spTree>
    <p:extLst>
      <p:ext uri="{BB962C8B-B14F-4D97-AF65-F5344CB8AC3E}">
        <p14:creationId xmlns:p14="http://schemas.microsoft.com/office/powerpoint/2010/main" val="226231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44165" y="297016"/>
            <a:ext cx="2662107" cy="769441"/>
          </a:xfrm>
          <a:prstGeom prst="rect">
            <a:avLst/>
          </a:prstGeom>
          <a:noFill/>
        </p:spPr>
        <p:txBody>
          <a:bodyPr wrap="none" rtlCol="0">
            <a:spAutoFit/>
          </a:bodyPr>
          <a:lstStyle/>
          <a:p>
            <a:pPr algn="ctr"/>
            <a:r>
              <a:rPr lang="en-US" sz="4400" dirty="0">
                <a:latin typeface="Arial"/>
                <a:cs typeface="Arial"/>
              </a:rPr>
              <a:t>Economic</a:t>
            </a:r>
          </a:p>
        </p:txBody>
      </p:sp>
      <p:grpSp>
        <p:nvGrpSpPr>
          <p:cNvPr id="3" name="Group 2"/>
          <p:cNvGrpSpPr/>
          <p:nvPr/>
        </p:nvGrpSpPr>
        <p:grpSpPr>
          <a:xfrm>
            <a:off x="1384134" y="1343482"/>
            <a:ext cx="3513169" cy="5016758"/>
            <a:chOff x="701767" y="1411149"/>
            <a:chExt cx="3770881" cy="5016758"/>
          </a:xfrm>
        </p:grpSpPr>
        <p:grpSp>
          <p:nvGrpSpPr>
            <p:cNvPr id="40" name="Group 39"/>
            <p:cNvGrpSpPr/>
            <p:nvPr/>
          </p:nvGrpSpPr>
          <p:grpSpPr>
            <a:xfrm>
              <a:off x="724048" y="1411149"/>
              <a:ext cx="834070" cy="4953877"/>
              <a:chOff x="1281915" y="2023866"/>
              <a:chExt cx="773347" cy="4397995"/>
            </a:xfrm>
          </p:grpSpPr>
          <p:sp>
            <p:nvSpPr>
              <p:cNvPr id="53" name="Rectangle 52"/>
              <p:cNvSpPr/>
              <p:nvPr/>
            </p:nvSpPr>
            <p:spPr>
              <a:xfrm>
                <a:off x="1281915" y="2023866"/>
                <a:ext cx="773347" cy="4397995"/>
              </a:xfrm>
              <a:prstGeom prst="rect">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3" name="Straight Connector 42"/>
              <p:cNvCxnSpPr/>
              <p:nvPr/>
            </p:nvCxnSpPr>
            <p:spPr>
              <a:xfrm>
                <a:off x="1281915" y="4215466"/>
                <a:ext cx="77334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extBox 1"/>
            <p:cNvSpPr txBox="1"/>
            <p:nvPr/>
          </p:nvSpPr>
          <p:spPr>
            <a:xfrm>
              <a:off x="1767531" y="1411149"/>
              <a:ext cx="2705117" cy="5016758"/>
            </a:xfrm>
            <a:prstGeom prst="rect">
              <a:avLst/>
            </a:prstGeom>
            <a:noFill/>
          </p:spPr>
          <p:txBody>
            <a:bodyPr wrap="none" rtlCol="0">
              <a:spAutoFit/>
            </a:bodyPr>
            <a:lstStyle/>
            <a:p>
              <a:r>
                <a:rPr lang="en-US" sz="3200" dirty="0"/>
                <a:t>Self-Mastered</a:t>
              </a:r>
            </a:p>
            <a:p>
              <a:r>
                <a:rPr lang="en-US" sz="3200" dirty="0"/>
                <a:t>Maximized</a:t>
              </a:r>
            </a:p>
            <a:p>
              <a:r>
                <a:rPr lang="en-US" sz="3200" dirty="0"/>
                <a:t>Competitive</a:t>
              </a:r>
            </a:p>
            <a:p>
              <a:r>
                <a:rPr lang="en-US" sz="3200" dirty="0"/>
                <a:t>Incentivized</a:t>
              </a:r>
            </a:p>
            <a:p>
              <a:r>
                <a:rPr lang="en-US" sz="3200" dirty="0"/>
                <a:t>Practical</a:t>
              </a:r>
            </a:p>
            <a:p>
              <a:r>
                <a:rPr lang="en-US" sz="3200" dirty="0"/>
                <a:t>Judicious</a:t>
              </a:r>
            </a:p>
            <a:p>
              <a:r>
                <a:rPr lang="en-US" sz="3200" dirty="0"/>
                <a:t>Relaxed</a:t>
              </a:r>
            </a:p>
            <a:p>
              <a:r>
                <a:rPr lang="en-US" sz="3200" dirty="0"/>
                <a:t>Aloof</a:t>
              </a:r>
            </a:p>
            <a:p>
              <a:r>
                <a:rPr lang="en-US" sz="3200" dirty="0"/>
                <a:t>Apathetic</a:t>
              </a:r>
            </a:p>
            <a:p>
              <a:r>
                <a:rPr lang="en-US" sz="3200" dirty="0"/>
                <a:t>Satisfied</a:t>
              </a:r>
            </a:p>
          </p:txBody>
        </p:sp>
        <p:sp>
          <p:nvSpPr>
            <p:cNvPr id="7" name="TextBox 6"/>
            <p:cNvSpPr txBox="1"/>
            <p:nvPr/>
          </p:nvSpPr>
          <p:spPr>
            <a:xfrm>
              <a:off x="701767" y="2064735"/>
              <a:ext cx="887524" cy="3539431"/>
            </a:xfrm>
            <a:prstGeom prst="rect">
              <a:avLst/>
            </a:prstGeom>
            <a:noFill/>
          </p:spPr>
          <p:txBody>
            <a:bodyPr wrap="square" rtlCol="0">
              <a:spAutoFit/>
            </a:bodyPr>
            <a:lstStyle/>
            <a:p>
              <a:pPr algn="ctr"/>
              <a:r>
                <a:rPr lang="en-US" sz="1400" dirty="0">
                  <a:solidFill>
                    <a:schemeClr val="bg1"/>
                  </a:solidFill>
                </a:rPr>
                <a:t>Very High</a:t>
              </a:r>
            </a:p>
            <a:p>
              <a:pPr algn="ctr"/>
              <a:endParaRPr lang="en-US" sz="1400" dirty="0">
                <a:solidFill>
                  <a:schemeClr val="bg1"/>
                </a:solidFill>
              </a:endParaRPr>
            </a:p>
            <a:p>
              <a:pPr algn="ctr"/>
              <a:endParaRPr lang="en-US" sz="1400" dirty="0">
                <a:solidFill>
                  <a:schemeClr val="bg1"/>
                </a:solidFill>
              </a:endParaRPr>
            </a:p>
            <a:p>
              <a:pPr algn="ctr"/>
              <a:r>
                <a:rPr lang="en-US" sz="1400" dirty="0">
                  <a:solidFill>
                    <a:schemeClr val="bg1"/>
                  </a:solidFill>
                </a:rPr>
                <a:t>High</a:t>
              </a:r>
            </a:p>
            <a:p>
              <a:pPr algn="ctr"/>
              <a:endParaRPr lang="en-US" sz="1400" dirty="0">
                <a:solidFill>
                  <a:schemeClr val="bg1"/>
                </a:solidFill>
              </a:endParaRPr>
            </a:p>
            <a:p>
              <a:pPr algn="ctr"/>
              <a:endParaRPr lang="en-US" sz="1400" dirty="0">
                <a:solidFill>
                  <a:schemeClr val="bg1"/>
                </a:solidFill>
              </a:endParaRPr>
            </a:p>
            <a:p>
              <a:pPr algn="ctr"/>
              <a:endParaRPr lang="en-US" sz="1400" dirty="0">
                <a:solidFill>
                  <a:schemeClr val="bg1"/>
                </a:solidFill>
              </a:endParaRPr>
            </a:p>
            <a:p>
              <a:pPr algn="ctr"/>
              <a:r>
                <a:rPr lang="en-US" sz="1400" dirty="0">
                  <a:solidFill>
                    <a:schemeClr val="bg1"/>
                  </a:solidFill>
                </a:rPr>
                <a:t>Average</a:t>
              </a:r>
            </a:p>
            <a:p>
              <a:pPr algn="ctr"/>
              <a:endParaRPr lang="en-US" sz="1400" dirty="0">
                <a:solidFill>
                  <a:schemeClr val="bg1"/>
                </a:solidFill>
              </a:endParaRPr>
            </a:p>
            <a:p>
              <a:pPr algn="ctr"/>
              <a:endParaRPr lang="en-US" sz="1400" dirty="0">
                <a:solidFill>
                  <a:schemeClr val="bg1"/>
                </a:solidFill>
              </a:endParaRPr>
            </a:p>
            <a:p>
              <a:pPr algn="ctr"/>
              <a:endParaRPr lang="en-US" sz="1400" dirty="0">
                <a:solidFill>
                  <a:schemeClr val="bg1"/>
                </a:solidFill>
              </a:endParaRPr>
            </a:p>
            <a:p>
              <a:pPr algn="ctr"/>
              <a:r>
                <a:rPr lang="en-US" sz="1400" dirty="0">
                  <a:solidFill>
                    <a:schemeClr val="bg1"/>
                  </a:solidFill>
                </a:rPr>
                <a:t>Low</a:t>
              </a:r>
            </a:p>
            <a:p>
              <a:pPr algn="ctr"/>
              <a:endParaRPr lang="en-US" sz="1400" dirty="0">
                <a:solidFill>
                  <a:schemeClr val="bg1"/>
                </a:solidFill>
              </a:endParaRPr>
            </a:p>
            <a:p>
              <a:pPr algn="ctr"/>
              <a:endParaRPr lang="en-US" sz="1400" dirty="0">
                <a:solidFill>
                  <a:schemeClr val="bg1"/>
                </a:solidFill>
              </a:endParaRPr>
            </a:p>
            <a:p>
              <a:pPr algn="ctr"/>
              <a:endParaRPr lang="en-US" sz="1400" dirty="0">
                <a:solidFill>
                  <a:schemeClr val="bg1"/>
                </a:solidFill>
              </a:endParaRPr>
            </a:p>
            <a:p>
              <a:pPr algn="ctr"/>
              <a:r>
                <a:rPr lang="en-US" sz="1400" dirty="0">
                  <a:solidFill>
                    <a:schemeClr val="bg1"/>
                  </a:solidFill>
                </a:rPr>
                <a:t>Very low</a:t>
              </a:r>
            </a:p>
          </p:txBody>
        </p:sp>
      </p:grpSp>
      <p:grpSp>
        <p:nvGrpSpPr>
          <p:cNvPr id="10" name="Group 9"/>
          <p:cNvGrpSpPr/>
          <p:nvPr/>
        </p:nvGrpSpPr>
        <p:grpSpPr>
          <a:xfrm>
            <a:off x="373806" y="1230262"/>
            <a:ext cx="651408" cy="2031325"/>
            <a:chOff x="556686" y="1230261"/>
            <a:chExt cx="699192" cy="2031325"/>
          </a:xfrm>
        </p:grpSpPr>
        <p:sp>
          <p:nvSpPr>
            <p:cNvPr id="11" name="TextBox 10"/>
            <p:cNvSpPr txBox="1"/>
            <p:nvPr/>
          </p:nvSpPr>
          <p:spPr>
            <a:xfrm>
              <a:off x="556686" y="1230261"/>
              <a:ext cx="699192" cy="2031325"/>
            </a:xfrm>
            <a:prstGeom prst="rect">
              <a:avLst/>
            </a:prstGeom>
            <a:noFill/>
          </p:spPr>
          <p:txBody>
            <a:bodyPr wrap="none" rtlCol="0">
              <a:spAutoFit/>
            </a:bodyPr>
            <a:lstStyle/>
            <a:p>
              <a:r>
                <a:rPr lang="en-US" dirty="0"/>
                <a:t>Need</a:t>
              </a:r>
            </a:p>
            <a:p>
              <a:endParaRPr lang="en-US" dirty="0"/>
            </a:p>
            <a:p>
              <a:endParaRPr lang="en-US" dirty="0"/>
            </a:p>
            <a:p>
              <a:endParaRPr lang="en-US" dirty="0"/>
            </a:p>
            <a:p>
              <a:endParaRPr lang="en-US" dirty="0"/>
            </a:p>
            <a:p>
              <a:endParaRPr lang="en-US" dirty="0"/>
            </a:p>
            <a:p>
              <a:r>
                <a:rPr lang="en-US" dirty="0"/>
                <a:t>Want</a:t>
              </a:r>
            </a:p>
          </p:txBody>
        </p:sp>
        <p:cxnSp>
          <p:nvCxnSpPr>
            <p:cNvPr id="12" name="Straight Arrow Connector 11"/>
            <p:cNvCxnSpPr/>
            <p:nvPr/>
          </p:nvCxnSpPr>
          <p:spPr>
            <a:xfrm>
              <a:off x="922011" y="1809381"/>
              <a:ext cx="0" cy="91440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grpSp>
      <p:sp>
        <p:nvSpPr>
          <p:cNvPr id="13" name="Rectangle 12"/>
          <p:cNvSpPr/>
          <p:nvPr/>
        </p:nvSpPr>
        <p:spPr>
          <a:xfrm>
            <a:off x="5526947" y="1225689"/>
            <a:ext cx="5779695" cy="3108543"/>
          </a:xfrm>
          <a:prstGeom prst="rect">
            <a:avLst/>
          </a:prstGeom>
        </p:spPr>
        <p:txBody>
          <a:bodyPr wrap="square">
            <a:spAutoFit/>
          </a:bodyPr>
          <a:lstStyle/>
          <a:p>
            <a:r>
              <a:rPr lang="en-US" sz="2800" b="1" dirty="0">
                <a:solidFill>
                  <a:srgbClr val="0000FF"/>
                </a:solidFill>
                <a:latin typeface="Arial"/>
                <a:cs typeface="Arial"/>
              </a:rPr>
              <a:t>The Economic Attractor:</a:t>
            </a:r>
            <a:r>
              <a:rPr lang="en-US" sz="2800" dirty="0">
                <a:solidFill>
                  <a:srgbClr val="0000FF"/>
                </a:solidFill>
                <a:latin typeface="Arial"/>
                <a:cs typeface="Arial"/>
              </a:rPr>
              <a:t> </a:t>
            </a:r>
            <a:r>
              <a:rPr lang="en-US" sz="2800" dirty="0">
                <a:latin typeface="Arial"/>
                <a:cs typeface="Arial"/>
              </a:rPr>
              <a:t>This attractor examines the motivation and drive for security through self-interest, and economic gain, and to achieve real-world returns on personal  and professional ventures. </a:t>
            </a:r>
          </a:p>
        </p:txBody>
      </p:sp>
      <p:pic>
        <p:nvPicPr>
          <p:cNvPr id="14" name="Picture 4" descr="http://static2.businessinsider.com/image/56003eb2bd86ef1d008bbc6f-883/mark%20cuban.jpg">
            <a:extLst>
              <a:ext uri="{FF2B5EF4-FFF2-40B4-BE49-F238E27FC236}">
                <a16:creationId xmlns:a16="http://schemas.microsoft.com/office/drawing/2014/main" id="{6FC2E9FC-9A25-4173-9946-EAE05026F8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83" b="19917"/>
          <a:stretch/>
        </p:blipFill>
        <p:spPr bwMode="auto">
          <a:xfrm>
            <a:off x="7250240" y="4230789"/>
            <a:ext cx="4131032" cy="2323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0674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02940" y="297016"/>
            <a:ext cx="3544560" cy="769441"/>
          </a:xfrm>
          <a:prstGeom prst="rect">
            <a:avLst/>
          </a:prstGeom>
          <a:noFill/>
        </p:spPr>
        <p:txBody>
          <a:bodyPr wrap="none" rtlCol="0">
            <a:spAutoFit/>
          </a:bodyPr>
          <a:lstStyle/>
          <a:p>
            <a:pPr algn="ctr"/>
            <a:r>
              <a:rPr lang="en-US" sz="4400" dirty="0">
                <a:latin typeface="Arial"/>
                <a:cs typeface="Arial"/>
              </a:rPr>
              <a:t>Individualistic</a:t>
            </a:r>
          </a:p>
        </p:txBody>
      </p:sp>
      <p:grpSp>
        <p:nvGrpSpPr>
          <p:cNvPr id="3" name="Group 2"/>
          <p:cNvGrpSpPr/>
          <p:nvPr/>
        </p:nvGrpSpPr>
        <p:grpSpPr>
          <a:xfrm>
            <a:off x="1147703" y="1230262"/>
            <a:ext cx="3933863" cy="5016758"/>
            <a:chOff x="695622" y="1411149"/>
            <a:chExt cx="4108028" cy="5016758"/>
          </a:xfrm>
        </p:grpSpPr>
        <p:grpSp>
          <p:nvGrpSpPr>
            <p:cNvPr id="40" name="Group 39"/>
            <p:cNvGrpSpPr/>
            <p:nvPr/>
          </p:nvGrpSpPr>
          <p:grpSpPr>
            <a:xfrm>
              <a:off x="724048" y="1411149"/>
              <a:ext cx="834070" cy="4953877"/>
              <a:chOff x="1281915" y="2023866"/>
              <a:chExt cx="773347" cy="4397995"/>
            </a:xfrm>
          </p:grpSpPr>
          <p:sp>
            <p:nvSpPr>
              <p:cNvPr id="53" name="Rectangle 52"/>
              <p:cNvSpPr/>
              <p:nvPr/>
            </p:nvSpPr>
            <p:spPr>
              <a:xfrm>
                <a:off x="1281915" y="2023866"/>
                <a:ext cx="773347" cy="4397995"/>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3" name="Straight Connector 42"/>
              <p:cNvCxnSpPr/>
              <p:nvPr/>
            </p:nvCxnSpPr>
            <p:spPr>
              <a:xfrm>
                <a:off x="1281915" y="4215466"/>
                <a:ext cx="77334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extBox 1"/>
            <p:cNvSpPr txBox="1"/>
            <p:nvPr/>
          </p:nvSpPr>
          <p:spPr>
            <a:xfrm>
              <a:off x="1767531" y="1411149"/>
              <a:ext cx="3036119" cy="5016758"/>
            </a:xfrm>
            <a:prstGeom prst="rect">
              <a:avLst/>
            </a:prstGeom>
            <a:noFill/>
          </p:spPr>
          <p:txBody>
            <a:bodyPr wrap="none" rtlCol="0">
              <a:spAutoFit/>
            </a:bodyPr>
            <a:lstStyle/>
            <a:p>
              <a:r>
                <a:rPr lang="en-US" sz="3200" dirty="0"/>
                <a:t>Unrestricted</a:t>
              </a:r>
            </a:p>
            <a:p>
              <a:r>
                <a:rPr lang="en-US" sz="3200" dirty="0"/>
                <a:t>Independent</a:t>
              </a:r>
            </a:p>
            <a:p>
              <a:r>
                <a:rPr lang="en-US" sz="3200" dirty="0"/>
                <a:t>Self-Reliant</a:t>
              </a:r>
            </a:p>
            <a:p>
              <a:r>
                <a:rPr lang="en-US" sz="3200" dirty="0"/>
                <a:t>Creative</a:t>
              </a:r>
            </a:p>
            <a:p>
              <a:r>
                <a:rPr lang="en-US" sz="3200" dirty="0"/>
                <a:t>Balanced</a:t>
              </a:r>
            </a:p>
            <a:p>
              <a:r>
                <a:rPr lang="en-US" sz="3200" dirty="0"/>
                <a:t>Cooperative</a:t>
              </a:r>
            </a:p>
            <a:p>
              <a:r>
                <a:rPr lang="en-US" sz="3200" dirty="0"/>
                <a:t>Accommodating</a:t>
              </a:r>
            </a:p>
            <a:p>
              <a:r>
                <a:rPr lang="en-US" sz="3200" dirty="0"/>
                <a:t>Supportive</a:t>
              </a:r>
            </a:p>
            <a:p>
              <a:r>
                <a:rPr lang="en-US" sz="3200" dirty="0"/>
                <a:t>Apprehensive</a:t>
              </a:r>
            </a:p>
            <a:p>
              <a:r>
                <a:rPr lang="en-US" sz="3200" dirty="0"/>
                <a:t>Secure</a:t>
              </a:r>
            </a:p>
          </p:txBody>
        </p:sp>
        <p:sp>
          <p:nvSpPr>
            <p:cNvPr id="7" name="TextBox 6"/>
            <p:cNvSpPr txBox="1"/>
            <p:nvPr/>
          </p:nvSpPr>
          <p:spPr>
            <a:xfrm>
              <a:off x="695622" y="2042454"/>
              <a:ext cx="892204" cy="3108544"/>
            </a:xfrm>
            <a:prstGeom prst="rect">
              <a:avLst/>
            </a:prstGeom>
            <a:noFill/>
          </p:spPr>
          <p:txBody>
            <a:bodyPr wrap="none" rtlCol="0">
              <a:spAutoFit/>
            </a:bodyPr>
            <a:lstStyle/>
            <a:p>
              <a:pPr algn="ctr"/>
              <a:r>
                <a:rPr lang="en-US" sz="1400" dirty="0">
                  <a:solidFill>
                    <a:schemeClr val="bg1"/>
                  </a:solidFill>
                </a:rPr>
                <a:t>Very High</a:t>
              </a:r>
            </a:p>
            <a:p>
              <a:pPr algn="ctr"/>
              <a:endParaRPr lang="en-US" sz="1400" dirty="0">
                <a:solidFill>
                  <a:schemeClr val="bg1"/>
                </a:solidFill>
              </a:endParaRPr>
            </a:p>
            <a:p>
              <a:pPr algn="ctr"/>
              <a:endParaRPr lang="en-US" sz="1400" dirty="0">
                <a:solidFill>
                  <a:schemeClr val="bg1"/>
                </a:solidFill>
              </a:endParaRPr>
            </a:p>
            <a:p>
              <a:pPr algn="ctr"/>
              <a:r>
                <a:rPr lang="en-US" sz="1400" dirty="0">
                  <a:solidFill>
                    <a:schemeClr val="bg1"/>
                  </a:solidFill>
                </a:rPr>
                <a:t>High</a:t>
              </a:r>
            </a:p>
            <a:p>
              <a:pPr algn="ctr"/>
              <a:endParaRPr lang="en-US" sz="1400" dirty="0">
                <a:solidFill>
                  <a:schemeClr val="bg1"/>
                </a:solidFill>
              </a:endParaRPr>
            </a:p>
            <a:p>
              <a:pPr algn="ctr"/>
              <a:endParaRPr lang="en-US" sz="1400" dirty="0">
                <a:solidFill>
                  <a:schemeClr val="bg1"/>
                </a:solidFill>
              </a:endParaRPr>
            </a:p>
            <a:p>
              <a:pPr algn="ctr"/>
              <a:endParaRPr lang="en-US" sz="1400" dirty="0">
                <a:solidFill>
                  <a:schemeClr val="bg1"/>
                </a:solidFill>
              </a:endParaRPr>
            </a:p>
            <a:p>
              <a:pPr algn="ctr"/>
              <a:r>
                <a:rPr lang="en-US" sz="1400" dirty="0">
                  <a:solidFill>
                    <a:schemeClr val="bg1"/>
                  </a:solidFill>
                </a:rPr>
                <a:t>Average</a:t>
              </a:r>
            </a:p>
            <a:p>
              <a:pPr algn="ctr"/>
              <a:endParaRPr lang="en-US" sz="1400" dirty="0">
                <a:solidFill>
                  <a:schemeClr val="bg1"/>
                </a:solidFill>
              </a:endParaRPr>
            </a:p>
            <a:p>
              <a:pPr algn="ctr"/>
              <a:endParaRPr lang="en-US" sz="1400" dirty="0">
                <a:solidFill>
                  <a:schemeClr val="bg1"/>
                </a:solidFill>
              </a:endParaRPr>
            </a:p>
            <a:p>
              <a:pPr algn="ctr"/>
              <a:endParaRPr lang="en-US" sz="1400" dirty="0">
                <a:solidFill>
                  <a:schemeClr val="bg1"/>
                </a:solidFill>
              </a:endParaRPr>
            </a:p>
            <a:p>
              <a:pPr algn="ctr"/>
              <a:r>
                <a:rPr lang="en-US" sz="1400" dirty="0">
                  <a:solidFill>
                    <a:schemeClr val="bg1"/>
                  </a:solidFill>
                </a:rPr>
                <a:t>Low</a:t>
              </a:r>
            </a:p>
            <a:p>
              <a:pPr algn="ctr"/>
              <a:endParaRPr lang="en-US" sz="1400" dirty="0">
                <a:solidFill>
                  <a:schemeClr val="bg1"/>
                </a:solidFill>
              </a:endParaRPr>
            </a:p>
            <a:p>
              <a:pPr algn="ctr"/>
              <a:r>
                <a:rPr lang="en-US" sz="1400" dirty="0">
                  <a:solidFill>
                    <a:schemeClr val="bg1"/>
                  </a:solidFill>
                </a:rPr>
                <a:t>Very low</a:t>
              </a:r>
            </a:p>
          </p:txBody>
        </p:sp>
      </p:grpSp>
      <p:grpSp>
        <p:nvGrpSpPr>
          <p:cNvPr id="11" name="Group 10"/>
          <p:cNvGrpSpPr/>
          <p:nvPr/>
        </p:nvGrpSpPr>
        <p:grpSpPr>
          <a:xfrm>
            <a:off x="170606" y="1108497"/>
            <a:ext cx="699192" cy="2031325"/>
            <a:chOff x="556686" y="1230261"/>
            <a:chExt cx="699192" cy="2031325"/>
          </a:xfrm>
        </p:grpSpPr>
        <p:sp>
          <p:nvSpPr>
            <p:cNvPr id="5" name="TextBox 4"/>
            <p:cNvSpPr txBox="1"/>
            <p:nvPr/>
          </p:nvSpPr>
          <p:spPr>
            <a:xfrm>
              <a:off x="556686" y="1230261"/>
              <a:ext cx="699192" cy="2031325"/>
            </a:xfrm>
            <a:prstGeom prst="rect">
              <a:avLst/>
            </a:prstGeom>
            <a:noFill/>
          </p:spPr>
          <p:txBody>
            <a:bodyPr wrap="none" rtlCol="0">
              <a:spAutoFit/>
            </a:bodyPr>
            <a:lstStyle/>
            <a:p>
              <a:r>
                <a:rPr lang="en-US" dirty="0"/>
                <a:t>Need</a:t>
              </a:r>
            </a:p>
            <a:p>
              <a:endParaRPr lang="en-US" dirty="0"/>
            </a:p>
            <a:p>
              <a:endParaRPr lang="en-US" dirty="0"/>
            </a:p>
            <a:p>
              <a:endParaRPr lang="en-US" dirty="0"/>
            </a:p>
            <a:p>
              <a:endParaRPr lang="en-US" dirty="0"/>
            </a:p>
            <a:p>
              <a:endParaRPr lang="en-US" dirty="0"/>
            </a:p>
            <a:p>
              <a:r>
                <a:rPr lang="en-US" dirty="0"/>
                <a:t>Want</a:t>
              </a:r>
            </a:p>
          </p:txBody>
        </p:sp>
        <p:cxnSp>
          <p:nvCxnSpPr>
            <p:cNvPr id="8" name="Straight Arrow Connector 7"/>
            <p:cNvCxnSpPr/>
            <p:nvPr/>
          </p:nvCxnSpPr>
          <p:spPr>
            <a:xfrm>
              <a:off x="922011" y="1809381"/>
              <a:ext cx="0" cy="91440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grpSp>
      <p:sp>
        <p:nvSpPr>
          <p:cNvPr id="12" name="Rectangle 11"/>
          <p:cNvSpPr/>
          <p:nvPr/>
        </p:nvSpPr>
        <p:spPr>
          <a:xfrm>
            <a:off x="5465667" y="1430680"/>
            <a:ext cx="6421533" cy="2246769"/>
          </a:xfrm>
          <a:prstGeom prst="rect">
            <a:avLst/>
          </a:prstGeom>
        </p:spPr>
        <p:txBody>
          <a:bodyPr wrap="square">
            <a:spAutoFit/>
          </a:bodyPr>
          <a:lstStyle/>
          <a:p>
            <a:r>
              <a:rPr lang="en-US" sz="2800" b="1" dirty="0">
                <a:solidFill>
                  <a:srgbClr val="FF6600"/>
                </a:solidFill>
                <a:latin typeface="Arial"/>
                <a:cs typeface="Arial"/>
              </a:rPr>
              <a:t>The Individualistic Attractor: </a:t>
            </a:r>
            <a:r>
              <a:rPr lang="en-US" sz="2800" dirty="0">
                <a:solidFill>
                  <a:srgbClr val="000000"/>
                </a:solidFill>
                <a:latin typeface="Arial"/>
                <a:cs typeface="Arial"/>
              </a:rPr>
              <a:t>The Individualistic driver deals with one's need to be seen as autonomous, unique, independent, and to stand apart from the crowd. </a:t>
            </a:r>
          </a:p>
        </p:txBody>
      </p:sp>
      <p:pic>
        <p:nvPicPr>
          <p:cNvPr id="13" name="Picture 12" descr="umbrella.jpg">
            <a:extLst>
              <a:ext uri="{FF2B5EF4-FFF2-40B4-BE49-F238E27FC236}">
                <a16:creationId xmlns:a16="http://schemas.microsoft.com/office/drawing/2014/main" id="{3D90E973-15B4-4436-A03D-B27F1281B0E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444" r="1" b="1"/>
          <a:stretch/>
        </p:blipFill>
        <p:spPr>
          <a:xfrm>
            <a:off x="6556546" y="3830288"/>
            <a:ext cx="5006804" cy="2816328"/>
          </a:xfrm>
          <a:prstGeom prst="rect">
            <a:avLst/>
          </a:prstGeom>
        </p:spPr>
      </p:pic>
    </p:spTree>
    <p:extLst>
      <p:ext uri="{BB962C8B-B14F-4D97-AF65-F5344CB8AC3E}">
        <p14:creationId xmlns:p14="http://schemas.microsoft.com/office/powerpoint/2010/main" val="1488861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282990" y="297016"/>
            <a:ext cx="1784463" cy="769441"/>
          </a:xfrm>
          <a:prstGeom prst="rect">
            <a:avLst/>
          </a:prstGeom>
          <a:noFill/>
        </p:spPr>
        <p:txBody>
          <a:bodyPr wrap="none" rtlCol="0">
            <a:spAutoFit/>
          </a:bodyPr>
          <a:lstStyle/>
          <a:p>
            <a:pPr algn="ctr"/>
            <a:r>
              <a:rPr lang="en-US" sz="4400" dirty="0">
                <a:latin typeface="Arial"/>
                <a:cs typeface="Arial"/>
              </a:rPr>
              <a:t>Power</a:t>
            </a:r>
          </a:p>
        </p:txBody>
      </p:sp>
      <p:grpSp>
        <p:nvGrpSpPr>
          <p:cNvPr id="3" name="Group 2"/>
          <p:cNvGrpSpPr/>
          <p:nvPr/>
        </p:nvGrpSpPr>
        <p:grpSpPr>
          <a:xfrm>
            <a:off x="945123" y="1284889"/>
            <a:ext cx="3549091" cy="5016758"/>
            <a:chOff x="698799" y="1411149"/>
            <a:chExt cx="3549091" cy="5016758"/>
          </a:xfrm>
        </p:grpSpPr>
        <p:grpSp>
          <p:nvGrpSpPr>
            <p:cNvPr id="40" name="Group 39"/>
            <p:cNvGrpSpPr/>
            <p:nvPr/>
          </p:nvGrpSpPr>
          <p:grpSpPr>
            <a:xfrm>
              <a:off x="724048" y="1411149"/>
              <a:ext cx="834070" cy="4953877"/>
              <a:chOff x="1281915" y="2023866"/>
              <a:chExt cx="773347" cy="4397995"/>
            </a:xfrm>
          </p:grpSpPr>
          <p:sp>
            <p:nvSpPr>
              <p:cNvPr id="53" name="Rectangle 52"/>
              <p:cNvSpPr/>
              <p:nvPr/>
            </p:nvSpPr>
            <p:spPr>
              <a:xfrm>
                <a:off x="1281915" y="2023866"/>
                <a:ext cx="773347" cy="4397995"/>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3" name="Straight Connector 42"/>
              <p:cNvCxnSpPr/>
              <p:nvPr/>
            </p:nvCxnSpPr>
            <p:spPr>
              <a:xfrm>
                <a:off x="1281915" y="4215466"/>
                <a:ext cx="77334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extBox 1"/>
            <p:cNvSpPr txBox="1"/>
            <p:nvPr/>
          </p:nvSpPr>
          <p:spPr>
            <a:xfrm>
              <a:off x="1767531" y="1411149"/>
              <a:ext cx="2480359" cy="5016758"/>
            </a:xfrm>
            <a:prstGeom prst="rect">
              <a:avLst/>
            </a:prstGeom>
            <a:noFill/>
          </p:spPr>
          <p:txBody>
            <a:bodyPr wrap="none" rtlCol="0">
              <a:spAutoFit/>
            </a:bodyPr>
            <a:lstStyle/>
            <a:p>
              <a:r>
                <a:rPr lang="en-US" sz="3200" dirty="0"/>
                <a:t>Domineering</a:t>
              </a:r>
            </a:p>
            <a:p>
              <a:r>
                <a:rPr lang="en-US" sz="3200" dirty="0"/>
                <a:t>Forceful</a:t>
              </a:r>
            </a:p>
            <a:p>
              <a:r>
                <a:rPr lang="en-US" sz="3200" dirty="0"/>
                <a:t>Authoritarian</a:t>
              </a:r>
            </a:p>
            <a:p>
              <a:r>
                <a:rPr lang="en-US" sz="3200" dirty="0"/>
                <a:t>Controlling</a:t>
              </a:r>
            </a:p>
            <a:p>
              <a:r>
                <a:rPr lang="en-US" sz="3200" dirty="0"/>
                <a:t>Directive</a:t>
              </a:r>
            </a:p>
            <a:p>
              <a:r>
                <a:rPr lang="en-US" sz="3200" dirty="0"/>
                <a:t>Influential</a:t>
              </a:r>
            </a:p>
            <a:p>
              <a:r>
                <a:rPr lang="en-US" sz="3200" dirty="0"/>
                <a:t>Supportive</a:t>
              </a:r>
            </a:p>
            <a:p>
              <a:r>
                <a:rPr lang="en-US" sz="3200" dirty="0"/>
                <a:t>Yielding</a:t>
              </a:r>
            </a:p>
            <a:p>
              <a:r>
                <a:rPr lang="en-US" sz="3200" dirty="0"/>
                <a:t>Passive</a:t>
              </a:r>
            </a:p>
            <a:p>
              <a:r>
                <a:rPr lang="en-US" sz="3200" dirty="0"/>
                <a:t>Submissive</a:t>
              </a:r>
            </a:p>
          </p:txBody>
        </p:sp>
        <p:sp>
          <p:nvSpPr>
            <p:cNvPr id="7" name="TextBox 6"/>
            <p:cNvSpPr txBox="1"/>
            <p:nvPr/>
          </p:nvSpPr>
          <p:spPr>
            <a:xfrm>
              <a:off x="698799" y="2027600"/>
              <a:ext cx="892204" cy="3323987"/>
            </a:xfrm>
            <a:prstGeom prst="rect">
              <a:avLst/>
            </a:prstGeom>
            <a:noFill/>
          </p:spPr>
          <p:txBody>
            <a:bodyPr wrap="none" rtlCol="0">
              <a:spAutoFit/>
            </a:bodyPr>
            <a:lstStyle/>
            <a:p>
              <a:pPr algn="ctr"/>
              <a:r>
                <a:rPr lang="en-US" sz="1400" dirty="0">
                  <a:solidFill>
                    <a:schemeClr val="bg1"/>
                  </a:solidFill>
                </a:rPr>
                <a:t>Very High</a:t>
              </a:r>
            </a:p>
            <a:p>
              <a:pPr algn="ctr"/>
              <a:endParaRPr lang="en-US" sz="1400" dirty="0">
                <a:solidFill>
                  <a:schemeClr val="bg1"/>
                </a:solidFill>
              </a:endParaRPr>
            </a:p>
            <a:p>
              <a:pPr algn="ctr"/>
              <a:endParaRPr lang="en-US" sz="1400" dirty="0">
                <a:solidFill>
                  <a:schemeClr val="bg1"/>
                </a:solidFill>
              </a:endParaRPr>
            </a:p>
            <a:p>
              <a:pPr algn="ctr"/>
              <a:r>
                <a:rPr lang="en-US" sz="1400" dirty="0">
                  <a:solidFill>
                    <a:schemeClr val="bg1"/>
                  </a:solidFill>
                </a:rPr>
                <a:t>High</a:t>
              </a:r>
            </a:p>
            <a:p>
              <a:pPr algn="ctr"/>
              <a:endParaRPr lang="en-US" sz="1400" dirty="0">
                <a:solidFill>
                  <a:schemeClr val="bg1"/>
                </a:solidFill>
              </a:endParaRPr>
            </a:p>
            <a:p>
              <a:pPr algn="ctr"/>
              <a:endParaRPr lang="en-US" sz="1400" dirty="0">
                <a:solidFill>
                  <a:schemeClr val="bg1"/>
                </a:solidFill>
              </a:endParaRPr>
            </a:p>
            <a:p>
              <a:pPr algn="ctr"/>
              <a:endParaRPr lang="en-US" sz="1400" dirty="0">
                <a:solidFill>
                  <a:schemeClr val="bg1"/>
                </a:solidFill>
              </a:endParaRPr>
            </a:p>
            <a:p>
              <a:pPr algn="ctr"/>
              <a:r>
                <a:rPr lang="en-US" sz="1400" dirty="0">
                  <a:solidFill>
                    <a:schemeClr val="bg1"/>
                  </a:solidFill>
                </a:rPr>
                <a:t>Average</a:t>
              </a:r>
            </a:p>
            <a:p>
              <a:pPr algn="ctr"/>
              <a:endParaRPr lang="en-US" sz="1400" dirty="0">
                <a:solidFill>
                  <a:schemeClr val="bg1"/>
                </a:solidFill>
              </a:endParaRPr>
            </a:p>
            <a:p>
              <a:pPr algn="ctr"/>
              <a:endParaRPr lang="en-US" sz="1400" dirty="0">
                <a:solidFill>
                  <a:schemeClr val="bg1"/>
                </a:solidFill>
              </a:endParaRPr>
            </a:p>
            <a:p>
              <a:pPr algn="ctr"/>
              <a:endParaRPr lang="en-US" sz="1400" dirty="0">
                <a:solidFill>
                  <a:schemeClr val="bg1"/>
                </a:solidFill>
              </a:endParaRPr>
            </a:p>
            <a:p>
              <a:pPr algn="ctr"/>
              <a:r>
                <a:rPr lang="en-US" sz="1400" dirty="0">
                  <a:solidFill>
                    <a:schemeClr val="bg1"/>
                  </a:solidFill>
                </a:rPr>
                <a:t>Low</a:t>
              </a:r>
            </a:p>
            <a:p>
              <a:pPr algn="ctr"/>
              <a:endParaRPr lang="en-US" sz="1400" dirty="0">
                <a:solidFill>
                  <a:schemeClr val="bg1"/>
                </a:solidFill>
              </a:endParaRPr>
            </a:p>
            <a:p>
              <a:pPr algn="ctr"/>
              <a:endParaRPr lang="en-US" sz="1400" dirty="0">
                <a:solidFill>
                  <a:schemeClr val="bg1"/>
                </a:solidFill>
              </a:endParaRPr>
            </a:p>
            <a:p>
              <a:pPr algn="ctr"/>
              <a:r>
                <a:rPr lang="en-US" sz="1400" dirty="0">
                  <a:solidFill>
                    <a:schemeClr val="bg1"/>
                  </a:solidFill>
                </a:rPr>
                <a:t>Very low</a:t>
              </a:r>
            </a:p>
          </p:txBody>
        </p:sp>
      </p:grpSp>
      <p:grpSp>
        <p:nvGrpSpPr>
          <p:cNvPr id="10" name="Group 9"/>
          <p:cNvGrpSpPr/>
          <p:nvPr/>
        </p:nvGrpSpPr>
        <p:grpSpPr>
          <a:xfrm>
            <a:off x="48686" y="1178077"/>
            <a:ext cx="699192" cy="2031325"/>
            <a:chOff x="556686" y="1230261"/>
            <a:chExt cx="699192" cy="2031325"/>
          </a:xfrm>
        </p:grpSpPr>
        <p:sp>
          <p:nvSpPr>
            <p:cNvPr id="11" name="TextBox 10"/>
            <p:cNvSpPr txBox="1"/>
            <p:nvPr/>
          </p:nvSpPr>
          <p:spPr>
            <a:xfrm>
              <a:off x="556686" y="1230261"/>
              <a:ext cx="699192" cy="2031325"/>
            </a:xfrm>
            <a:prstGeom prst="rect">
              <a:avLst/>
            </a:prstGeom>
            <a:noFill/>
          </p:spPr>
          <p:txBody>
            <a:bodyPr wrap="none" rtlCol="0">
              <a:spAutoFit/>
            </a:bodyPr>
            <a:lstStyle/>
            <a:p>
              <a:r>
                <a:rPr lang="en-US" dirty="0"/>
                <a:t>Need</a:t>
              </a:r>
            </a:p>
            <a:p>
              <a:endParaRPr lang="en-US" dirty="0"/>
            </a:p>
            <a:p>
              <a:endParaRPr lang="en-US" dirty="0"/>
            </a:p>
            <a:p>
              <a:endParaRPr lang="en-US" dirty="0"/>
            </a:p>
            <a:p>
              <a:endParaRPr lang="en-US" dirty="0"/>
            </a:p>
            <a:p>
              <a:endParaRPr lang="en-US" dirty="0"/>
            </a:p>
            <a:p>
              <a:r>
                <a:rPr lang="en-US" dirty="0"/>
                <a:t>Want</a:t>
              </a:r>
            </a:p>
          </p:txBody>
        </p:sp>
        <p:cxnSp>
          <p:nvCxnSpPr>
            <p:cNvPr id="12" name="Straight Arrow Connector 11"/>
            <p:cNvCxnSpPr/>
            <p:nvPr/>
          </p:nvCxnSpPr>
          <p:spPr>
            <a:xfrm>
              <a:off x="922011" y="1809381"/>
              <a:ext cx="0" cy="91440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grpSp>
      <p:sp>
        <p:nvSpPr>
          <p:cNvPr id="13" name="Rectangle 12"/>
          <p:cNvSpPr/>
          <p:nvPr/>
        </p:nvSpPr>
        <p:spPr>
          <a:xfrm>
            <a:off x="5527040" y="1439674"/>
            <a:ext cx="5650405" cy="2400657"/>
          </a:xfrm>
          <a:prstGeom prst="rect">
            <a:avLst/>
          </a:prstGeom>
        </p:spPr>
        <p:txBody>
          <a:bodyPr wrap="square">
            <a:spAutoFit/>
          </a:bodyPr>
          <a:lstStyle/>
          <a:p>
            <a:r>
              <a:rPr lang="en-US" sz="3000" b="1" dirty="0">
                <a:solidFill>
                  <a:srgbClr val="FF0000"/>
                </a:solidFill>
                <a:latin typeface="Arial"/>
                <a:cs typeface="Arial"/>
              </a:rPr>
              <a:t>The Power Attractor: </a:t>
            </a:r>
            <a:r>
              <a:rPr lang="en-US" sz="3000" dirty="0">
                <a:latin typeface="Arial"/>
                <a:cs typeface="Arial"/>
              </a:rPr>
              <a:t>This attractor is about being seen as a leader, and to have influence and control over one's environment or success. </a:t>
            </a:r>
          </a:p>
        </p:txBody>
      </p:sp>
      <p:pic>
        <p:nvPicPr>
          <p:cNvPr id="14" name="Picture 13" descr="maxresdefault.jpg">
            <a:extLst>
              <a:ext uri="{FF2B5EF4-FFF2-40B4-BE49-F238E27FC236}">
                <a16:creationId xmlns:a16="http://schemas.microsoft.com/office/drawing/2014/main" id="{08590704-3BFA-48A1-BE55-FFD53B86988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096000" y="3892793"/>
            <a:ext cx="4743450" cy="2668191"/>
          </a:xfrm>
          <a:prstGeom prst="rect">
            <a:avLst/>
          </a:prstGeom>
        </p:spPr>
      </p:pic>
    </p:spTree>
    <p:extLst>
      <p:ext uri="{BB962C8B-B14F-4D97-AF65-F5344CB8AC3E}">
        <p14:creationId xmlns:p14="http://schemas.microsoft.com/office/powerpoint/2010/main" val="2096079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2687</TotalTime>
  <Words>2240</Words>
  <Application>Microsoft Office PowerPoint</Application>
  <PresentationFormat>Widescreen</PresentationFormat>
  <Paragraphs>551</Paragraphs>
  <Slides>30</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Calibri Light</vt:lpstr>
      <vt:lpstr>Courier New</vt:lpstr>
      <vt:lpstr>Office Theme</vt:lpstr>
      <vt:lpstr>Motivators Understanding What Moves Us</vt:lpstr>
      <vt:lpstr>Behavior and Motivators</vt:lpstr>
      <vt:lpstr>Motivators Overview</vt:lpstr>
      <vt:lpstr>Importance &amp; Impact</vt:lpstr>
      <vt:lpstr>The Seven Dimensions of Motivation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Different Motivators</vt:lpstr>
      <vt:lpstr>Individual Motivators are not Enough…</vt:lpstr>
      <vt:lpstr>Supporting Values</vt:lpstr>
      <vt:lpstr>Conflicting Values</vt:lpstr>
      <vt:lpstr>PowerPoint Presentation</vt:lpstr>
      <vt:lpstr>Scoring Motivators</vt:lpstr>
      <vt:lpstr>Scoring Motivators</vt:lpstr>
      <vt:lpstr>Wants &amp; Needs</vt:lpstr>
      <vt:lpstr>Scoring Summary</vt:lpstr>
      <vt:lpstr>Motivators Report Debrief</vt:lpstr>
      <vt:lpstr>A Closer Look</vt:lpstr>
      <vt:lpstr>Individual Score &amp; Statements</vt:lpstr>
      <vt:lpstr>Word Matrix </vt:lpstr>
      <vt:lpstr>Individual Motivator Pages</vt:lpstr>
      <vt:lpstr>Adaptability</vt:lpstr>
      <vt:lpstr>Tiny Steps, Big Results Plan</vt:lpstr>
      <vt:lpstr>Coaching </vt:lpstr>
      <vt:lpstr>Did You Know?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Motivators Certification</dc:title>
  <dc:creator>Jennifer Voitlein</dc:creator>
  <cp:lastModifiedBy>Jennifer Voitlein</cp:lastModifiedBy>
  <cp:revision>33</cp:revision>
  <dcterms:created xsi:type="dcterms:W3CDTF">2019-01-28T20:10:29Z</dcterms:created>
  <dcterms:modified xsi:type="dcterms:W3CDTF">2019-03-18T04:32:56Z</dcterms:modified>
</cp:coreProperties>
</file>